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2" r:id="rId2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EB2"/>
    <a:srgbClr val="0327FD"/>
    <a:srgbClr val="021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76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rgbClr val="00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rgbClr val="00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rgbClr val="00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6231" y="1394415"/>
            <a:ext cx="8394065" cy="466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rgbClr val="00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7182" y="1390650"/>
            <a:ext cx="8444230" cy="4454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9234" y="1377772"/>
            <a:ext cx="7165975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62710" marR="1348105" algn="ctr">
              <a:lnSpc>
                <a:spcPct val="100000"/>
              </a:lnSpc>
              <a:spcBef>
                <a:spcPts val="105"/>
              </a:spcBef>
              <a:tabLst>
                <a:tab pos="1913889" algn="l"/>
              </a:tabLst>
            </a:pPr>
            <a:r>
              <a:rPr sz="3200" b="1" i="1" dirty="0">
                <a:solidFill>
                  <a:srgbClr val="17375E"/>
                </a:solidFill>
                <a:latin typeface="Verdana"/>
                <a:cs typeface="Verdana"/>
              </a:rPr>
              <a:t>Системный</a:t>
            </a:r>
            <a:r>
              <a:rPr sz="3200" b="1" i="1" spc="-85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3200" b="1" i="1" dirty="0">
                <a:solidFill>
                  <a:srgbClr val="17375E"/>
                </a:solidFill>
                <a:latin typeface="Verdana"/>
                <a:cs typeface="Verdana"/>
              </a:rPr>
              <a:t>подход </a:t>
            </a:r>
            <a:r>
              <a:rPr sz="3200" b="1" i="1" spc="-1080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3200" b="1" i="1" dirty="0">
                <a:solidFill>
                  <a:srgbClr val="17375E"/>
                </a:solidFill>
                <a:latin typeface="Verdana"/>
                <a:cs typeface="Verdana"/>
              </a:rPr>
              <a:t>к	формированию</a:t>
            </a:r>
            <a:endParaRPr sz="320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200" b="1" i="1" dirty="0">
                <a:solidFill>
                  <a:srgbClr val="17375E"/>
                </a:solidFill>
                <a:latin typeface="Verdana"/>
                <a:cs typeface="Verdana"/>
              </a:rPr>
              <a:t>функциональной</a:t>
            </a:r>
            <a:r>
              <a:rPr sz="3200" b="1" i="1" spc="-70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3200" b="1" i="1" spc="-5" dirty="0">
                <a:solidFill>
                  <a:srgbClr val="17375E"/>
                </a:solidFill>
                <a:latin typeface="Verdana"/>
                <a:cs typeface="Verdana"/>
              </a:rPr>
              <a:t>грамотности </a:t>
            </a:r>
            <a:r>
              <a:rPr sz="3200" b="1" i="1" spc="-1080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3200" b="1" i="1" dirty="0">
                <a:solidFill>
                  <a:srgbClr val="17375E"/>
                </a:solidFill>
                <a:latin typeface="Verdana"/>
                <a:cs typeface="Verdana"/>
              </a:rPr>
              <a:t>обучающихся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6736" y="3329432"/>
            <a:ext cx="4058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dirty="0">
                <a:solidFill>
                  <a:srgbClr val="17375E"/>
                </a:solidFill>
                <a:latin typeface="Verdana"/>
                <a:cs typeface="Verdana"/>
              </a:rPr>
              <a:t>в</a:t>
            </a:r>
            <a:r>
              <a:rPr sz="3200" b="1" i="1" spc="-30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3200" b="1" i="1" dirty="0">
                <a:solidFill>
                  <a:srgbClr val="17375E"/>
                </a:solidFill>
                <a:latin typeface="Verdana"/>
                <a:cs typeface="Verdana"/>
              </a:rPr>
              <a:t>условиях</a:t>
            </a:r>
            <a:r>
              <a:rPr sz="3200" b="1" i="1" spc="-30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3200" b="1" i="1" spc="-5" dirty="0">
                <a:solidFill>
                  <a:srgbClr val="17375E"/>
                </a:solidFill>
                <a:latin typeface="Verdana"/>
                <a:cs typeface="Verdana"/>
              </a:rPr>
              <a:t>ФГОС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3405" y="5333238"/>
            <a:ext cx="383819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18005">
              <a:lnSpc>
                <a:spcPct val="100000"/>
              </a:lnSpc>
              <a:spcBef>
                <a:spcPts val="95"/>
              </a:spcBef>
              <a:tabLst>
                <a:tab pos="2997835" algn="l"/>
              </a:tabLst>
            </a:pPr>
            <a:r>
              <a:rPr lang="ru-RU" sz="1600" b="1" spc="-5" dirty="0">
                <a:solidFill>
                  <a:srgbClr val="17375E"/>
                </a:solidFill>
                <a:latin typeface="Verdana"/>
                <a:cs typeface="Verdana"/>
              </a:rPr>
              <a:t>Фадина Л.Ю.</a:t>
            </a:r>
            <a:r>
              <a:rPr sz="1600" b="1" spc="-10" dirty="0">
                <a:solidFill>
                  <a:srgbClr val="17375E"/>
                </a:solidFill>
                <a:latin typeface="Verdana"/>
                <a:cs typeface="Verdana"/>
              </a:rPr>
              <a:t>, </a:t>
            </a:r>
            <a:r>
              <a:rPr sz="1600" b="1" spc="-530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Verdana"/>
                <a:cs typeface="Verdana"/>
              </a:rPr>
              <a:t>заместитель</a:t>
            </a:r>
            <a:r>
              <a:rPr sz="1600" b="1" spc="45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17375E"/>
                </a:solidFill>
                <a:latin typeface="Verdana"/>
                <a:cs typeface="Verdana"/>
              </a:rPr>
              <a:t>директора</a:t>
            </a:r>
            <a:r>
              <a:rPr sz="1600" b="1" spc="55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1600" b="1" spc="-5" dirty="0" err="1">
                <a:solidFill>
                  <a:srgbClr val="17375E"/>
                </a:solidFill>
                <a:latin typeface="Verdana"/>
                <a:cs typeface="Verdana"/>
              </a:rPr>
              <a:t>по</a:t>
            </a:r>
            <a:r>
              <a:rPr sz="1600" b="1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lang="ru-RU" sz="1600" b="1" spc="-5" dirty="0">
                <a:solidFill>
                  <a:srgbClr val="17375E"/>
                </a:solidFill>
                <a:latin typeface="Verdana"/>
                <a:cs typeface="Verdana"/>
              </a:rPr>
              <a:t>НМ</a:t>
            </a:r>
            <a:r>
              <a:rPr sz="1600" b="1" spc="-5" dirty="0">
                <a:solidFill>
                  <a:srgbClr val="17375E"/>
                </a:solidFill>
                <a:latin typeface="Verdana"/>
                <a:cs typeface="Verdana"/>
              </a:rPr>
              <a:t>Р</a:t>
            </a:r>
            <a:r>
              <a:rPr lang="ru-RU" sz="1600" b="1" spc="-5" dirty="0">
                <a:solidFill>
                  <a:srgbClr val="17375E"/>
                </a:solidFill>
                <a:latin typeface="Verdana"/>
                <a:cs typeface="Verdana"/>
              </a:rPr>
              <a:t> МБОУ Школы № 37 </a:t>
            </a:r>
            <a:r>
              <a:rPr lang="ru-RU" sz="1600" b="1" spc="-5" dirty="0" err="1">
                <a:solidFill>
                  <a:srgbClr val="17375E"/>
                </a:solidFill>
                <a:latin typeface="Verdana"/>
                <a:cs typeface="Verdana"/>
              </a:rPr>
              <a:t>г.о</a:t>
            </a:r>
            <a:r>
              <a:rPr lang="ru-RU" sz="1600" b="1" spc="-5" dirty="0">
                <a:solidFill>
                  <a:srgbClr val="17375E"/>
                </a:solidFill>
                <a:latin typeface="Verdana"/>
                <a:cs typeface="Verdana"/>
              </a:rPr>
              <a:t>. Самара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1263" y="113537"/>
            <a:ext cx="568706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6405" marR="5080" indent="-434340">
              <a:lnSpc>
                <a:spcPct val="100000"/>
              </a:lnSpc>
              <a:spcBef>
                <a:spcPts val="95"/>
              </a:spcBef>
            </a:pPr>
            <a:r>
              <a:rPr sz="2500" b="1" spc="-20" dirty="0">
                <a:latin typeface="Arial"/>
                <a:cs typeface="Arial"/>
              </a:rPr>
              <a:t>Система</a:t>
            </a:r>
            <a:r>
              <a:rPr sz="2500" b="1" spc="5" dirty="0">
                <a:latin typeface="Arial"/>
                <a:cs typeface="Arial"/>
              </a:rPr>
              <a:t> </a:t>
            </a:r>
            <a:r>
              <a:rPr sz="2500" b="1" spc="-15" dirty="0">
                <a:latin typeface="Arial"/>
                <a:cs typeface="Arial"/>
              </a:rPr>
              <a:t>формирования</a:t>
            </a:r>
            <a:r>
              <a:rPr sz="2500" b="1" spc="25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и</a:t>
            </a:r>
            <a:r>
              <a:rPr sz="2500" b="1" spc="-30" dirty="0">
                <a:latin typeface="Arial"/>
                <a:cs typeface="Arial"/>
              </a:rPr>
              <a:t> </a:t>
            </a:r>
            <a:r>
              <a:rPr sz="2500" b="1" spc="-5" dirty="0">
                <a:latin typeface="Arial"/>
                <a:cs typeface="Arial"/>
              </a:rPr>
              <a:t>развития </a:t>
            </a:r>
            <a:r>
              <a:rPr sz="2500" b="1" spc="-67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функциональной</a:t>
            </a:r>
            <a:r>
              <a:rPr sz="2500" b="1" spc="45" dirty="0">
                <a:latin typeface="Arial"/>
                <a:cs typeface="Arial"/>
              </a:rPr>
              <a:t> </a:t>
            </a:r>
            <a:r>
              <a:rPr sz="2500" b="1" spc="-20" dirty="0">
                <a:latin typeface="Arial"/>
                <a:cs typeface="Arial"/>
              </a:rPr>
              <a:t>грамотности</a:t>
            </a:r>
            <a:endParaRPr sz="25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3196" y="1334388"/>
          <a:ext cx="8208645" cy="4821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318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68580" marR="1295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Формирование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ф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ункциональн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й 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грамотности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C0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8580" marR="28702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Создание условий </a:t>
                      </a:r>
                      <a:r>
                        <a:rPr sz="1600" spc="-55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по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формированию </a:t>
                      </a:r>
                      <a:r>
                        <a:rPr sz="1600" spc="-55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развитию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ФГ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381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287020">
                        <a:lnSpc>
                          <a:spcPct val="100000"/>
                        </a:lnSpc>
                        <a:spcBef>
                          <a:spcPts val="345"/>
                        </a:spcBef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нормативно-правовые;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355600" indent="-287020">
                        <a:lnSpc>
                          <a:spcPct val="100000"/>
                        </a:lnSpc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кадровые;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355600" indent="-287020">
                        <a:lnSpc>
                          <a:spcPct val="100000"/>
                        </a:lnSpc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организационные;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35560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содержательные.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8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C0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8580" marR="8756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Изменение</a:t>
                      </a:r>
                      <a:r>
                        <a:rPr sz="16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в </a:t>
                      </a:r>
                      <a:r>
                        <a:rPr sz="1600" spc="-5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содержании </a:t>
                      </a:r>
                      <a:r>
                        <a:rPr sz="1600" spc="-5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о</a:t>
                      </a:r>
                      <a:r>
                        <a:rPr sz="1600" spc="5" dirty="0">
                          <a:latin typeface="Verdana"/>
                          <a:cs typeface="Verdana"/>
                        </a:rPr>
                        <a:t>б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ра</a:t>
                      </a:r>
                      <a:r>
                        <a:rPr sz="1600" dirty="0">
                          <a:latin typeface="Verdana"/>
                          <a:cs typeface="Verdana"/>
                        </a:rPr>
                        <a:t>зован</a:t>
                      </a:r>
                      <a:r>
                        <a:rPr sz="1600" spc="-5" dirty="0">
                          <a:latin typeface="Verdana"/>
                          <a:cs typeface="Verdana"/>
                        </a:rPr>
                        <a:t>ия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571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E3EA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287020">
                        <a:lnSpc>
                          <a:spcPct val="100000"/>
                        </a:lnSpc>
                        <a:spcBef>
                          <a:spcPts val="345"/>
                        </a:spcBef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ООП;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35560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внеурочная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деятельность;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355600" indent="-287020">
                        <a:lnSpc>
                          <a:spcPct val="100000"/>
                        </a:lnSpc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воспитательная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работа.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4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18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0C0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8580" marR="87947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Изменения</a:t>
                      </a:r>
                      <a:r>
                        <a:rPr sz="1600" spc="-7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в </a:t>
                      </a:r>
                      <a:r>
                        <a:rPr sz="1600" spc="-54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технологиях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EF6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-28702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технологическая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карта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урока;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355600" indent="-287020">
                        <a:lnSpc>
                          <a:spcPct val="100000"/>
                        </a:lnSpc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технологии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формы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35560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воспитательной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работы;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355600" marR="255270" indent="-287020">
                        <a:lnSpc>
                          <a:spcPct val="100000"/>
                        </a:lnSpc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метапредметные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конкурсы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и </a:t>
                      </a:r>
                      <a:r>
                        <a:rPr sz="1600" spc="-54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олимпиады;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355600" indent="-287020">
                        <a:lnSpc>
                          <a:spcPct val="100000"/>
                        </a:lnSpc>
                        <a:buChar char="-"/>
                        <a:tabLst>
                          <a:tab pos="355600" algn="l"/>
                          <a:tab pos="356235" algn="l"/>
                        </a:tabLst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инструменты</a:t>
                      </a:r>
                      <a:r>
                        <a:rPr sz="1600" spc="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для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оценки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35560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сформированности</a:t>
                      </a:r>
                      <a:r>
                        <a:rPr sz="1600" spc="2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ФГ.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1E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390139" y="2475738"/>
            <a:ext cx="520700" cy="518795"/>
            <a:chOff x="2390139" y="2475738"/>
            <a:chExt cx="520700" cy="518795"/>
          </a:xfrm>
        </p:grpSpPr>
        <p:sp>
          <p:nvSpPr>
            <p:cNvPr id="5" name="object 5"/>
            <p:cNvSpPr/>
            <p:nvPr/>
          </p:nvSpPr>
          <p:spPr>
            <a:xfrm>
              <a:off x="2402839" y="2488438"/>
              <a:ext cx="495300" cy="493395"/>
            </a:xfrm>
            <a:custGeom>
              <a:avLst/>
              <a:gdLst/>
              <a:ahLst/>
              <a:cxnLst/>
              <a:rect l="l" t="t" r="r" b="b"/>
              <a:pathLst>
                <a:path w="495300" h="493394">
                  <a:moveTo>
                    <a:pt x="285242" y="0"/>
                  </a:moveTo>
                  <a:lnTo>
                    <a:pt x="337439" y="52577"/>
                  </a:lnTo>
                  <a:lnTo>
                    <a:pt x="0" y="387476"/>
                  </a:lnTo>
                  <a:lnTo>
                    <a:pt x="104521" y="492887"/>
                  </a:lnTo>
                  <a:lnTo>
                    <a:pt x="442087" y="157987"/>
                  </a:lnTo>
                  <a:lnTo>
                    <a:pt x="494284" y="210692"/>
                  </a:lnTo>
                  <a:lnTo>
                    <a:pt x="495173" y="762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02839" y="2488438"/>
              <a:ext cx="495300" cy="493395"/>
            </a:xfrm>
            <a:custGeom>
              <a:avLst/>
              <a:gdLst/>
              <a:ahLst/>
              <a:cxnLst/>
              <a:rect l="l" t="t" r="r" b="b"/>
              <a:pathLst>
                <a:path w="495300" h="493394">
                  <a:moveTo>
                    <a:pt x="0" y="387476"/>
                  </a:moveTo>
                  <a:lnTo>
                    <a:pt x="337439" y="52577"/>
                  </a:lnTo>
                  <a:lnTo>
                    <a:pt x="285242" y="0"/>
                  </a:lnTo>
                  <a:lnTo>
                    <a:pt x="495173" y="762"/>
                  </a:lnTo>
                  <a:lnTo>
                    <a:pt x="494284" y="210692"/>
                  </a:lnTo>
                  <a:lnTo>
                    <a:pt x="442087" y="157987"/>
                  </a:lnTo>
                  <a:lnTo>
                    <a:pt x="104521" y="492887"/>
                  </a:lnTo>
                  <a:lnTo>
                    <a:pt x="0" y="38747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529839" y="3351276"/>
            <a:ext cx="330835" cy="323215"/>
            <a:chOff x="2529839" y="3351276"/>
            <a:chExt cx="330835" cy="323215"/>
          </a:xfrm>
        </p:grpSpPr>
        <p:sp>
          <p:nvSpPr>
            <p:cNvPr id="8" name="object 8"/>
            <p:cNvSpPr/>
            <p:nvPr/>
          </p:nvSpPr>
          <p:spPr>
            <a:xfrm>
              <a:off x="2542793" y="3364230"/>
              <a:ext cx="304800" cy="297180"/>
            </a:xfrm>
            <a:custGeom>
              <a:avLst/>
              <a:gdLst/>
              <a:ahLst/>
              <a:cxnLst/>
              <a:rect l="l" t="t" r="r" b="b"/>
              <a:pathLst>
                <a:path w="304800" h="297179">
                  <a:moveTo>
                    <a:pt x="156210" y="0"/>
                  </a:moveTo>
                  <a:lnTo>
                    <a:pt x="156210" y="74295"/>
                  </a:lnTo>
                  <a:lnTo>
                    <a:pt x="0" y="74295"/>
                  </a:lnTo>
                  <a:lnTo>
                    <a:pt x="0" y="222885"/>
                  </a:lnTo>
                  <a:lnTo>
                    <a:pt x="156210" y="222885"/>
                  </a:lnTo>
                  <a:lnTo>
                    <a:pt x="156210" y="297180"/>
                  </a:lnTo>
                  <a:lnTo>
                    <a:pt x="304800" y="148590"/>
                  </a:lnTo>
                  <a:lnTo>
                    <a:pt x="15621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42793" y="3364230"/>
              <a:ext cx="304800" cy="297180"/>
            </a:xfrm>
            <a:custGeom>
              <a:avLst/>
              <a:gdLst/>
              <a:ahLst/>
              <a:cxnLst/>
              <a:rect l="l" t="t" r="r" b="b"/>
              <a:pathLst>
                <a:path w="304800" h="297179">
                  <a:moveTo>
                    <a:pt x="0" y="74295"/>
                  </a:moveTo>
                  <a:lnTo>
                    <a:pt x="156210" y="74295"/>
                  </a:lnTo>
                  <a:lnTo>
                    <a:pt x="156210" y="0"/>
                  </a:lnTo>
                  <a:lnTo>
                    <a:pt x="304800" y="148590"/>
                  </a:lnTo>
                  <a:lnTo>
                    <a:pt x="156210" y="297180"/>
                  </a:lnTo>
                  <a:lnTo>
                    <a:pt x="156210" y="222885"/>
                  </a:lnTo>
                  <a:lnTo>
                    <a:pt x="0" y="222885"/>
                  </a:lnTo>
                  <a:lnTo>
                    <a:pt x="0" y="74295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376170" y="4162044"/>
            <a:ext cx="598170" cy="461645"/>
            <a:chOff x="2376170" y="4162044"/>
            <a:chExt cx="598170" cy="461645"/>
          </a:xfrm>
        </p:grpSpPr>
        <p:sp>
          <p:nvSpPr>
            <p:cNvPr id="11" name="object 11"/>
            <p:cNvSpPr/>
            <p:nvPr/>
          </p:nvSpPr>
          <p:spPr>
            <a:xfrm>
              <a:off x="2388870" y="4174744"/>
              <a:ext cx="572770" cy="436245"/>
            </a:xfrm>
            <a:custGeom>
              <a:avLst/>
              <a:gdLst/>
              <a:ahLst/>
              <a:cxnLst/>
              <a:rect l="l" t="t" r="r" b="b"/>
              <a:pathLst>
                <a:path w="572769" h="436245">
                  <a:moveTo>
                    <a:pt x="76454" y="0"/>
                  </a:moveTo>
                  <a:lnTo>
                    <a:pt x="0" y="127126"/>
                  </a:lnTo>
                  <a:lnTo>
                    <a:pt x="407416" y="372236"/>
                  </a:lnTo>
                  <a:lnTo>
                    <a:pt x="369188" y="435863"/>
                  </a:lnTo>
                  <a:lnTo>
                    <a:pt x="572769" y="385190"/>
                  </a:lnTo>
                  <a:lnTo>
                    <a:pt x="522097" y="181482"/>
                  </a:lnTo>
                  <a:lnTo>
                    <a:pt x="483869" y="244982"/>
                  </a:lnTo>
                  <a:lnTo>
                    <a:pt x="7645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88870" y="4174744"/>
              <a:ext cx="572770" cy="436245"/>
            </a:xfrm>
            <a:custGeom>
              <a:avLst/>
              <a:gdLst/>
              <a:ahLst/>
              <a:cxnLst/>
              <a:rect l="l" t="t" r="r" b="b"/>
              <a:pathLst>
                <a:path w="572769" h="436245">
                  <a:moveTo>
                    <a:pt x="76454" y="0"/>
                  </a:moveTo>
                  <a:lnTo>
                    <a:pt x="483869" y="244982"/>
                  </a:lnTo>
                  <a:lnTo>
                    <a:pt x="522097" y="181482"/>
                  </a:lnTo>
                  <a:lnTo>
                    <a:pt x="572769" y="385190"/>
                  </a:lnTo>
                  <a:lnTo>
                    <a:pt x="369188" y="435863"/>
                  </a:lnTo>
                  <a:lnTo>
                    <a:pt x="407416" y="372236"/>
                  </a:lnTo>
                  <a:lnTo>
                    <a:pt x="0" y="127126"/>
                  </a:lnTo>
                  <a:lnTo>
                    <a:pt x="76454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339" y="1300734"/>
            <a:ext cx="7261859" cy="295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795" indent="286385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На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 развитие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функциональной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грамотности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учащихся 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влияют</a:t>
            </a:r>
            <a:r>
              <a:rPr sz="1600" b="1" spc="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следующие</a:t>
            </a:r>
            <a:r>
              <a:rPr sz="1600" b="1" spc="4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факторы:</a:t>
            </a:r>
            <a:endParaRPr sz="1600">
              <a:latin typeface="Verdana"/>
              <a:cs typeface="Verdana"/>
            </a:endParaRPr>
          </a:p>
          <a:p>
            <a:pPr marL="12700" marR="9525" indent="286385" algn="just">
              <a:lnSpc>
                <a:spcPct val="100000"/>
              </a:lnSpc>
              <a:buAutoNum type="arabicParenR"/>
              <a:tabLst>
                <a:tab pos="1061720" algn="l"/>
              </a:tabLst>
            </a:pP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содержание</a:t>
            </a:r>
            <a:r>
              <a:rPr sz="160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образования</a:t>
            </a:r>
            <a:r>
              <a:rPr sz="1600" b="1" spc="5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(образовательные </a:t>
            </a:r>
            <a:r>
              <a:rPr sz="1600" b="1" spc="-5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стандарты,</a:t>
            </a:r>
            <a:r>
              <a:rPr sz="1600" b="1" spc="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учебные</a:t>
            </a:r>
            <a:r>
              <a:rPr sz="1600" b="1" spc="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программы);</a:t>
            </a:r>
            <a:endParaRPr sz="1600">
              <a:latin typeface="Verdana"/>
              <a:cs typeface="Verdana"/>
            </a:endParaRPr>
          </a:p>
          <a:p>
            <a:pPr marL="625475" indent="-327025" algn="just">
              <a:lnSpc>
                <a:spcPct val="100000"/>
              </a:lnSpc>
              <a:buAutoNum type="arabicParenR"/>
              <a:tabLst>
                <a:tab pos="626110" algn="l"/>
              </a:tabLst>
            </a:pP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формы</a:t>
            </a:r>
            <a:r>
              <a:rPr sz="1600" b="1" spc="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 методы</a:t>
            </a:r>
            <a:r>
              <a:rPr sz="1600" b="1" spc="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обучения;</a:t>
            </a:r>
            <a:endParaRPr sz="1600">
              <a:latin typeface="Verdana"/>
              <a:cs typeface="Verdana"/>
            </a:endParaRPr>
          </a:p>
          <a:p>
            <a:pPr marL="12700" marR="5080" indent="286385" algn="just">
              <a:lnSpc>
                <a:spcPct val="100000"/>
              </a:lnSpc>
              <a:buAutoNum type="arabicParenR"/>
              <a:tabLst>
                <a:tab pos="691515" algn="l"/>
              </a:tabLst>
            </a:pP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система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диагностики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оценки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учебных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 достижений </a:t>
            </a:r>
            <a:r>
              <a:rPr sz="1600" b="1" spc="-5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обучающихся;</a:t>
            </a:r>
            <a:endParaRPr sz="1600">
              <a:latin typeface="Verdana"/>
              <a:cs typeface="Verdana"/>
            </a:endParaRPr>
          </a:p>
          <a:p>
            <a:pPr marL="12700" marR="8255" indent="286385" algn="just">
              <a:lnSpc>
                <a:spcPct val="100000"/>
              </a:lnSpc>
              <a:buAutoNum type="arabicParenR"/>
              <a:tabLst>
                <a:tab pos="1057275" algn="l"/>
              </a:tabLst>
            </a:pP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программы</a:t>
            </a:r>
            <a:r>
              <a:rPr sz="1600" b="1" spc="5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внешкольного,</a:t>
            </a:r>
            <a:r>
              <a:rPr sz="1600" b="1" spc="5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дополнительного </a:t>
            </a:r>
            <a:r>
              <a:rPr sz="1600" b="1" spc="-5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образования;</a:t>
            </a:r>
            <a:endParaRPr sz="1600">
              <a:latin typeface="Verdana"/>
              <a:cs typeface="Verdana"/>
            </a:endParaRPr>
          </a:p>
          <a:p>
            <a:pPr marL="12700" marR="10160" indent="286385" algn="just">
              <a:lnSpc>
                <a:spcPct val="100000"/>
              </a:lnSpc>
              <a:buAutoNum type="arabicParenR"/>
              <a:tabLst>
                <a:tab pos="991869" algn="l"/>
              </a:tabLst>
            </a:pP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модель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управления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школой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(общественно- 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государственная</a:t>
            </a:r>
            <a:r>
              <a:rPr sz="1600" b="1" spc="5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форма, высокий уровень автономии школ 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в</a:t>
            </a:r>
            <a:r>
              <a:rPr sz="160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регулировании</a:t>
            </a:r>
            <a:r>
              <a:rPr sz="1600" b="1" spc="6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учебного</a:t>
            </a:r>
            <a:r>
              <a:rPr sz="1600" b="1" spc="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плана);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01310" y="4471161"/>
            <a:ext cx="2119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4675" algn="l"/>
              </a:tabLst>
            </a:pPr>
            <a:r>
              <a:rPr sz="1600" b="1" spc="5" dirty="0">
                <a:solidFill>
                  <a:srgbClr val="001F5F"/>
                </a:solidFill>
                <a:latin typeface="Verdana"/>
                <a:cs typeface="Verdana"/>
              </a:rPr>
              <a:t>пар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тн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е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р</a:t>
            </a:r>
            <a:r>
              <a:rPr sz="1600" b="1" spc="10" dirty="0">
                <a:solidFill>
                  <a:srgbClr val="001F5F"/>
                </a:solidFill>
                <a:latin typeface="Verdana"/>
                <a:cs typeface="Verdana"/>
              </a:rPr>
              <a:t>с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т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в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а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	со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1155" y="4227322"/>
            <a:ext cx="697103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546735" algn="l"/>
                <a:tab pos="1834514" algn="l"/>
                <a:tab pos="3801110" algn="l"/>
                <a:tab pos="6142355" algn="l"/>
              </a:tabLst>
            </a:pP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6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)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600" b="1" spc="5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ал</a:t>
            </a:r>
            <a:r>
              <a:rPr sz="1600" b="1" spc="5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чи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е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600" b="1" spc="5" dirty="0">
                <a:solidFill>
                  <a:srgbClr val="001F5F"/>
                </a:solidFill>
                <a:latin typeface="Verdana"/>
                <a:cs typeface="Verdana"/>
              </a:rPr>
              <a:t>д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р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уж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е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л</a:t>
            </a:r>
            <a:r>
              <a:rPr sz="1600" b="1" spc="-15" dirty="0">
                <a:solidFill>
                  <a:srgbClr val="001F5F"/>
                </a:solidFill>
                <a:latin typeface="Verdana"/>
                <a:cs typeface="Verdana"/>
              </a:rPr>
              <a:t>ю</a:t>
            </a:r>
            <a:r>
              <a:rPr sz="1600" b="1" spc="5" dirty="0">
                <a:solidFill>
                  <a:srgbClr val="001F5F"/>
                </a:solidFill>
                <a:latin typeface="Verdana"/>
                <a:cs typeface="Verdana"/>
              </a:rPr>
              <a:t>б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ной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1600" b="1" spc="5" dirty="0">
                <a:solidFill>
                  <a:srgbClr val="001F5F"/>
                </a:solidFill>
                <a:latin typeface="Verdana"/>
                <a:cs typeface="Verdana"/>
              </a:rPr>
              <a:t>б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р</a:t>
            </a:r>
            <a:r>
              <a:rPr sz="1600" b="1" spc="5" dirty="0">
                <a:solidFill>
                  <a:srgbClr val="001F5F"/>
                </a:solidFill>
                <a:latin typeface="Verdana"/>
                <a:cs typeface="Verdana"/>
              </a:rPr>
              <a:t>а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зо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в</a:t>
            </a:r>
            <a:r>
              <a:rPr sz="1600" b="1" spc="5" dirty="0">
                <a:solidFill>
                  <a:srgbClr val="001F5F"/>
                </a:solidFill>
                <a:latin typeface="Verdana"/>
                <a:cs typeface="Verdana"/>
              </a:rPr>
              <a:t>а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т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ельно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й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с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р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е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д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ы,</a:t>
            </a:r>
            <a:endParaRPr sz="16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всеми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2563" y="4958537"/>
            <a:ext cx="3081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7185" algn="l"/>
                <a:tab pos="1617345" algn="l"/>
                <a:tab pos="2921635" algn="l"/>
              </a:tabLst>
            </a:pP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в	</a:t>
            </a:r>
            <a:r>
              <a:rPr sz="1600" b="1" spc="5" dirty="0">
                <a:solidFill>
                  <a:srgbClr val="001F5F"/>
                </a:solidFill>
                <a:latin typeface="Verdana"/>
                <a:cs typeface="Verdana"/>
              </a:rPr>
              <a:t>п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р</a:t>
            </a:r>
            <a:r>
              <a:rPr sz="1600" b="1" spc="-15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ц</a:t>
            </a:r>
            <a:r>
              <a:rPr sz="1600" b="1" spc="-15" dirty="0">
                <a:solidFill>
                  <a:srgbClr val="001F5F"/>
                </a:solidFill>
                <a:latin typeface="Verdana"/>
                <a:cs typeface="Verdana"/>
              </a:rPr>
              <a:t>е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с</a:t>
            </a:r>
            <a:r>
              <a:rPr sz="1600" b="1" spc="10" dirty="0">
                <a:solidFill>
                  <a:srgbClr val="001F5F"/>
                </a:solidFill>
                <a:latin typeface="Verdana"/>
                <a:cs typeface="Verdana"/>
              </a:rPr>
              <a:t>с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е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об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у</a:t>
            </a:r>
            <a:r>
              <a:rPr sz="1600" b="1" spc="5" dirty="0">
                <a:solidFill>
                  <a:srgbClr val="001F5F"/>
                </a:solidFill>
                <a:latin typeface="Verdana"/>
                <a:cs typeface="Verdana"/>
              </a:rPr>
              <a:t>ч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ени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я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	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339" y="4471161"/>
            <a:ext cx="40157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3675">
              <a:lnSpc>
                <a:spcPct val="100000"/>
              </a:lnSpc>
              <a:spcBef>
                <a:spcPts val="95"/>
              </a:spcBef>
              <a:tabLst>
                <a:tab pos="1776095" algn="l"/>
                <a:tab pos="2422525" algn="l"/>
              </a:tabLst>
            </a:pP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основанной	на	принципах 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заинтересованными</a:t>
            </a:r>
            <a:r>
              <a:rPr sz="1600" b="1" spc="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сторонами;</a:t>
            </a:r>
            <a:endParaRPr sz="16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tabLst>
                <a:tab pos="741045" algn="l"/>
                <a:tab pos="2016760" algn="l"/>
                <a:tab pos="2763520" algn="l"/>
              </a:tabLst>
            </a:pP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7)	активная	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роль	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родителей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воспитания</a:t>
            </a:r>
            <a:r>
              <a:rPr sz="1600" b="1" spc="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детей.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23" y="693419"/>
            <a:ext cx="8106156" cy="58323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459985" y="1786508"/>
            <a:ext cx="1539875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1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Читательская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грамотность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 2009,</a:t>
            </a:r>
            <a:r>
              <a:rPr sz="1200" b="1" spc="-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2018,</a:t>
            </a:r>
            <a:r>
              <a:rPr sz="1200" b="1" spc="-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2027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24450" y="3370171"/>
            <a:ext cx="1541780" cy="63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49530" algn="ctr">
              <a:lnSpc>
                <a:spcPct val="1101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Математическая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грамотность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 2003,</a:t>
            </a:r>
            <a:r>
              <a:rPr sz="1200" b="1" spc="-4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2012,</a:t>
            </a:r>
            <a:r>
              <a:rPr sz="1200" b="1" spc="-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2021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8860" y="3534917"/>
            <a:ext cx="152336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17375E"/>
                </a:solidFill>
                <a:latin typeface="Verdana"/>
                <a:cs typeface="Verdana"/>
              </a:rPr>
              <a:t>Ведущий</a:t>
            </a:r>
            <a:r>
              <a:rPr sz="1000" b="1" spc="-40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1000" b="1" spc="-5" dirty="0">
                <a:solidFill>
                  <a:srgbClr val="17375E"/>
                </a:solidFill>
                <a:latin typeface="Verdana"/>
                <a:cs typeface="Verdana"/>
              </a:rPr>
              <a:t>компонент </a:t>
            </a:r>
            <a:r>
              <a:rPr sz="1000" b="1" spc="-325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1000" b="1" spc="-5" dirty="0">
                <a:solidFill>
                  <a:srgbClr val="17375E"/>
                </a:solidFill>
                <a:latin typeface="Verdana"/>
                <a:cs typeface="Verdana"/>
              </a:rPr>
              <a:t>в</a:t>
            </a:r>
            <a:r>
              <a:rPr sz="1000" b="1" spc="-15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1000" b="1" spc="-5" dirty="0">
                <a:solidFill>
                  <a:srgbClr val="17375E"/>
                </a:solidFill>
                <a:latin typeface="Verdana"/>
                <a:cs typeface="Verdana"/>
              </a:rPr>
              <a:t>2021</a:t>
            </a:r>
            <a:r>
              <a:rPr sz="1000" b="1" spc="10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17375E"/>
                </a:solidFill>
                <a:latin typeface="Verdana"/>
                <a:cs typeface="Verdana"/>
              </a:rPr>
              <a:t>г.</a:t>
            </a:r>
            <a:endParaRPr sz="1000">
              <a:latin typeface="Verdana"/>
              <a:cs typeface="Verdana"/>
            </a:endParaRPr>
          </a:p>
          <a:p>
            <a:pPr marL="274955" marR="267970" algn="ctr">
              <a:lnSpc>
                <a:spcPct val="100000"/>
              </a:lnSpc>
            </a:pPr>
            <a:r>
              <a:rPr sz="1000" b="1" spc="-10" dirty="0">
                <a:solidFill>
                  <a:srgbClr val="17375E"/>
                </a:solidFill>
                <a:latin typeface="Verdana"/>
                <a:cs typeface="Verdana"/>
              </a:rPr>
              <a:t>Участвуют </a:t>
            </a:r>
            <a:r>
              <a:rPr sz="1000" b="1" spc="-5" dirty="0">
                <a:solidFill>
                  <a:srgbClr val="17375E"/>
                </a:solidFill>
                <a:latin typeface="Verdana"/>
                <a:cs typeface="Verdana"/>
              </a:rPr>
              <a:t> с</a:t>
            </a:r>
            <a:r>
              <a:rPr sz="1000" b="1" spc="-10" dirty="0">
                <a:solidFill>
                  <a:srgbClr val="17375E"/>
                </a:solidFill>
                <a:latin typeface="Verdana"/>
                <a:cs typeface="Verdana"/>
              </a:rPr>
              <a:t>его</a:t>
            </a:r>
            <a:r>
              <a:rPr sz="1000" b="1" spc="-15" dirty="0">
                <a:solidFill>
                  <a:srgbClr val="17375E"/>
                </a:solidFill>
                <a:latin typeface="Verdana"/>
                <a:cs typeface="Verdana"/>
              </a:rPr>
              <a:t>д</a:t>
            </a:r>
            <a:r>
              <a:rPr sz="1000" b="1" spc="-5" dirty="0">
                <a:solidFill>
                  <a:srgbClr val="17375E"/>
                </a:solidFill>
                <a:latin typeface="Verdana"/>
                <a:cs typeface="Verdana"/>
              </a:rPr>
              <a:t>н</a:t>
            </a:r>
            <a:r>
              <a:rPr sz="1000" b="1" dirty="0">
                <a:solidFill>
                  <a:srgbClr val="17375E"/>
                </a:solidFill>
                <a:latin typeface="Verdana"/>
                <a:cs typeface="Verdana"/>
              </a:rPr>
              <a:t>я</a:t>
            </a:r>
            <a:r>
              <a:rPr sz="1000" b="1" spc="-10" dirty="0">
                <a:solidFill>
                  <a:srgbClr val="17375E"/>
                </a:solidFill>
                <a:latin typeface="Verdana"/>
                <a:cs typeface="Verdana"/>
              </a:rPr>
              <a:t>шн</a:t>
            </a:r>
            <a:r>
              <a:rPr sz="1000" b="1" spc="-5" dirty="0">
                <a:solidFill>
                  <a:srgbClr val="17375E"/>
                </a:solidFill>
                <a:latin typeface="Verdana"/>
                <a:cs typeface="Verdana"/>
              </a:rPr>
              <a:t>ие</a:t>
            </a:r>
            <a:endParaRPr sz="1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solidFill>
                  <a:srgbClr val="17375E"/>
                </a:solidFill>
                <a:latin typeface="Verdana"/>
                <a:cs typeface="Verdana"/>
              </a:rPr>
              <a:t>восьмиклассники</a:t>
            </a:r>
            <a:endParaRPr sz="1000">
              <a:latin typeface="Verdana"/>
              <a:cs typeface="Verdan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75945" y="3427546"/>
          <a:ext cx="3306445" cy="1335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9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3384" marR="280670" indent="-230504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Ес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ес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нн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– 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научная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9">
                <a:tc rowSpan="2">
                  <a:txBody>
                    <a:bodyPr/>
                    <a:lstStyle/>
                    <a:p>
                      <a:pPr marL="573405" marR="13970" indent="-44704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Ведущий</a:t>
                      </a:r>
                      <a:r>
                        <a:rPr sz="1000" b="1" spc="-4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компонент </a:t>
                      </a:r>
                      <a:r>
                        <a:rPr sz="1000" b="1" spc="-32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000" b="1" spc="-2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2024</a:t>
                      </a:r>
                      <a:r>
                        <a:rPr sz="1000" b="1" spc="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г.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134620" marB="0"/>
                </a:tc>
                <a:tc>
                  <a:txBody>
                    <a:bodyPr/>
                    <a:lstStyle/>
                    <a:p>
                      <a:pPr marR="95250" algn="ctr">
                        <a:lnSpc>
                          <a:spcPts val="1340"/>
                        </a:lnSpc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грамотность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5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4620" marB="0"/>
                </a:tc>
                <a:tc>
                  <a:txBody>
                    <a:bodyPr/>
                    <a:lstStyle/>
                    <a:p>
                      <a:pPr marR="97155" algn="ctr">
                        <a:lnSpc>
                          <a:spcPts val="1435"/>
                        </a:lnSpc>
                      </a:pPr>
                      <a:r>
                        <a:rPr sz="12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2006,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2015,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2024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979">
                <a:tc>
                  <a:txBody>
                    <a:bodyPr/>
                    <a:lstStyle/>
                    <a:p>
                      <a:pPr marL="389255" marR="276860" indent="1016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b="1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Участвуют 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его</a:t>
                      </a:r>
                      <a:r>
                        <a:rPr sz="1000" b="1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000" b="1" spc="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0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шн</a:t>
                      </a:r>
                      <a:r>
                        <a:rPr sz="1000" b="1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ие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242">
                <a:tc>
                  <a:txBody>
                    <a:bodyPr/>
                    <a:lstStyle/>
                    <a:p>
                      <a:pPr marL="320675">
                        <a:lnSpc>
                          <a:spcPts val="1110"/>
                        </a:lnSpc>
                        <a:spcBef>
                          <a:spcPts val="175"/>
                        </a:spcBef>
                      </a:pPr>
                      <a:r>
                        <a:rPr sz="10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пятиклассники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28599" y="1090833"/>
          <a:ext cx="3457575" cy="685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051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17375E"/>
                          </a:solidFill>
                          <a:latin typeface="Verdana"/>
                          <a:cs typeface="Verdana"/>
                        </a:rPr>
                        <a:t>Ведущий</a:t>
                      </a:r>
                      <a:endParaRPr sz="1000">
                        <a:latin typeface="Verdana"/>
                        <a:cs typeface="Verdana"/>
                      </a:endParaRPr>
                    </a:p>
                    <a:p>
                      <a:pPr marL="127000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solidFill>
                            <a:srgbClr val="17375E"/>
                          </a:solidFill>
                          <a:latin typeface="Verdana"/>
                          <a:cs typeface="Verdana"/>
                        </a:rPr>
                        <a:t>компонент</a:t>
                      </a:r>
                      <a:r>
                        <a:rPr sz="1000" b="1" spc="5" dirty="0">
                          <a:solidFill>
                            <a:srgbClr val="17375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7375E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000" b="1" spc="-25" dirty="0">
                          <a:solidFill>
                            <a:srgbClr val="17375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17375E"/>
                          </a:solidFill>
                          <a:latin typeface="Verdana"/>
                          <a:cs typeface="Verdana"/>
                        </a:rPr>
                        <a:t>2021</a:t>
                      </a:r>
                      <a:r>
                        <a:rPr sz="1000" b="1" dirty="0">
                          <a:solidFill>
                            <a:srgbClr val="17375E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17375E"/>
                          </a:solidFill>
                          <a:latin typeface="Verdana"/>
                          <a:cs typeface="Verdana"/>
                        </a:rPr>
                        <a:t>г.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58">
                <a:tc>
                  <a:txBody>
                    <a:bodyPr/>
                    <a:lstStyle/>
                    <a:p>
                      <a:pPr marL="2291715" marR="11938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Кр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ивн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е  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Мышление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2132457" y="2164841"/>
            <a:ext cx="192658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Разрешение</a:t>
            </a:r>
            <a:r>
              <a:rPr sz="1200" b="1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проблем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Глобальные</a:t>
            </a:r>
            <a:endParaRPr sz="120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компетенции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8583" y="4389356"/>
            <a:ext cx="834390" cy="622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525">
              <a:lnSpc>
                <a:spcPct val="100000"/>
              </a:lnSpc>
              <a:spcBef>
                <a:spcPts val="110"/>
              </a:spcBef>
            </a:pPr>
            <a:r>
              <a:rPr sz="1950" b="1" spc="-80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950" b="1" spc="-57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950" b="1" spc="-57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950" b="1" spc="-5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50" b="1" spc="-56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950" b="1" spc="-5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950" b="1" spc="-58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50" b="1" spc="-57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950" b="1" spc="-5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50" b="1" spc="-365" dirty="0">
                <a:solidFill>
                  <a:srgbClr val="FFFFFF"/>
                </a:solidFill>
                <a:latin typeface="Arial"/>
                <a:cs typeface="Arial"/>
              </a:rPr>
              <a:t>я  г</a:t>
            </a:r>
            <a:r>
              <a:rPr sz="1950" b="1" spc="-58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950" b="1" spc="-5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950" b="1" spc="-690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950" b="1" spc="-58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50" b="1" spc="-47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50" b="1" spc="-56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950" b="1" spc="-58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950" b="1" spc="-5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950" b="1" spc="-47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50" b="1" spc="-57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67001" y="146684"/>
            <a:ext cx="65297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Verdana"/>
                <a:cs typeface="Verdana"/>
              </a:rPr>
              <a:t>Структура</a:t>
            </a:r>
            <a:r>
              <a:rPr sz="2000" b="1" spc="-2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измерительных</a:t>
            </a:r>
            <a:r>
              <a:rPr sz="2000" b="1" spc="-1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материалов</a:t>
            </a:r>
            <a:r>
              <a:rPr sz="2000" b="1" spc="-1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PISA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7653" y="950798"/>
            <a:ext cx="4726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Verdana"/>
                <a:cs typeface="Verdana"/>
              </a:rPr>
              <a:t>Эффективное</a:t>
            </a:r>
            <a:r>
              <a:rPr sz="2000" b="1" spc="-4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внедрение</a:t>
            </a:r>
            <a:r>
              <a:rPr sz="2000" b="1" spc="-5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ФГОС: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7653" y="1387221"/>
            <a:ext cx="6251575" cy="4228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82344" indent="-343535">
              <a:lnSpc>
                <a:spcPct val="114999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001F5F"/>
                </a:solidFill>
                <a:latin typeface="Verdana"/>
                <a:cs typeface="Verdana"/>
              </a:rPr>
              <a:t>реализация педагогических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 практик </a:t>
            </a:r>
            <a:r>
              <a:rPr sz="1800" b="1" spc="-6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Verdana"/>
                <a:cs typeface="Verdana"/>
              </a:rPr>
              <a:t>развивающего</a:t>
            </a:r>
            <a:r>
              <a:rPr sz="1800" b="1" spc="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обучения;</a:t>
            </a:r>
            <a:endParaRPr sz="18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320"/>
              </a:spcBef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внедрение</a:t>
            </a:r>
            <a:r>
              <a:rPr sz="180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новой</a:t>
            </a:r>
            <a:r>
              <a:rPr sz="180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Verdana"/>
                <a:cs typeface="Verdana"/>
              </a:rPr>
              <a:t>системы</a:t>
            </a:r>
            <a:r>
              <a:rPr sz="1800" b="1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учебных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325"/>
              </a:spcBef>
            </a:pPr>
            <a:r>
              <a:rPr sz="1800" b="1" spc="-5" dirty="0">
                <a:solidFill>
                  <a:srgbClr val="001F5F"/>
                </a:solidFill>
                <a:latin typeface="Verdana"/>
                <a:cs typeface="Verdana"/>
              </a:rPr>
              <a:t>заданий</a:t>
            </a:r>
            <a:r>
              <a:rPr sz="180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1800" b="1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учебных</a:t>
            </a:r>
            <a:r>
              <a:rPr sz="1800" b="1" spc="-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Verdana"/>
                <a:cs typeface="Verdana"/>
              </a:rPr>
              <a:t>ситуаций,</a:t>
            </a:r>
            <a:endParaRPr sz="1800">
              <a:latin typeface="Verdana"/>
              <a:cs typeface="Verdana"/>
            </a:endParaRPr>
          </a:p>
          <a:p>
            <a:pPr marL="355600" marR="1005205">
              <a:lnSpc>
                <a:spcPct val="114999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ориентированных на </a:t>
            </a:r>
            <a:r>
              <a:rPr sz="1800" b="1" spc="-5" dirty="0">
                <a:solidFill>
                  <a:srgbClr val="001F5F"/>
                </a:solidFill>
                <a:latin typeface="Verdana"/>
                <a:cs typeface="Verdana"/>
              </a:rPr>
              <a:t>формирование </a:t>
            </a:r>
            <a:r>
              <a:rPr sz="1800" b="1" spc="-60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Verdana"/>
                <a:cs typeface="Verdana"/>
              </a:rPr>
              <a:t>функциональной</a:t>
            </a:r>
            <a:r>
              <a:rPr sz="1800" b="1" spc="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Verdana"/>
                <a:cs typeface="Verdana"/>
              </a:rPr>
              <a:t>грамотности;</a:t>
            </a:r>
            <a:endParaRPr sz="18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325"/>
              </a:spcBef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001F5F"/>
                </a:solidFill>
                <a:latin typeface="Verdana"/>
                <a:cs typeface="Verdana"/>
              </a:rPr>
              <a:t>повышение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Verdana"/>
                <a:cs typeface="Verdana"/>
              </a:rPr>
              <a:t>квалификации</a:t>
            </a:r>
            <a:r>
              <a:rPr sz="1800" b="1" spc="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Verdana"/>
                <a:cs typeface="Verdana"/>
              </a:rPr>
              <a:t>учителей.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"/>
            </a:pPr>
            <a:endParaRPr sz="2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Wingdings"/>
              <a:buChar char=""/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Учебно-методические средства</a:t>
            </a:r>
            <a:r>
              <a:rPr sz="200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обучения:</a:t>
            </a:r>
            <a:endParaRPr sz="20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1355"/>
              </a:spcBef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001F5F"/>
                </a:solidFill>
                <a:latin typeface="Verdana"/>
                <a:cs typeface="Verdana"/>
              </a:rPr>
              <a:t>технологии</a:t>
            </a:r>
            <a:r>
              <a:rPr sz="180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Verdana"/>
                <a:cs typeface="Verdana"/>
              </a:rPr>
              <a:t>развивающего</a:t>
            </a:r>
            <a:r>
              <a:rPr sz="1800" b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обучения;</a:t>
            </a:r>
            <a:endParaRPr sz="18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320"/>
              </a:spcBef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эффективные</a:t>
            </a:r>
            <a:r>
              <a:rPr sz="1800" b="1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педагогические</a:t>
            </a:r>
            <a:r>
              <a:rPr sz="1800" b="1" spc="-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практики;</a:t>
            </a:r>
            <a:endParaRPr sz="18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330"/>
              </a:spcBef>
              <a:buFont typeface="Wingdings"/>
              <a:buChar char="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учебные</a:t>
            </a:r>
            <a:r>
              <a:rPr sz="1800" b="1" spc="-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задания</a:t>
            </a:r>
            <a:r>
              <a:rPr sz="180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180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Verdana"/>
                <a:cs typeface="Verdana"/>
              </a:rPr>
              <a:t>учебные</a:t>
            </a:r>
            <a:r>
              <a:rPr sz="1800" b="1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Verdana"/>
                <a:cs typeface="Verdana"/>
              </a:rPr>
              <a:t>ситуации.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9533" y="351790"/>
            <a:ext cx="7584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7375E"/>
                </a:solidFill>
                <a:latin typeface="Verdana"/>
                <a:cs typeface="Verdana"/>
              </a:rPr>
              <a:t>Формируем</a:t>
            </a:r>
            <a:r>
              <a:rPr sz="2400" b="1" spc="-15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17375E"/>
                </a:solidFill>
                <a:latin typeface="Verdana"/>
                <a:cs typeface="Verdana"/>
              </a:rPr>
              <a:t>функциональную</a:t>
            </a:r>
            <a:r>
              <a:rPr sz="2400" b="1" spc="-35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17375E"/>
                </a:solidFill>
                <a:latin typeface="Verdana"/>
                <a:cs typeface="Verdana"/>
              </a:rPr>
              <a:t>грамотность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14702" y="3921188"/>
            <a:ext cx="6363335" cy="2379980"/>
            <a:chOff x="2614702" y="3921188"/>
            <a:chExt cx="6363335" cy="2379980"/>
          </a:xfrm>
        </p:grpSpPr>
        <p:sp>
          <p:nvSpPr>
            <p:cNvPr id="4" name="object 4"/>
            <p:cNvSpPr/>
            <p:nvPr/>
          </p:nvSpPr>
          <p:spPr>
            <a:xfrm>
              <a:off x="2627720" y="4798105"/>
              <a:ext cx="4033520" cy="1489710"/>
            </a:xfrm>
            <a:custGeom>
              <a:avLst/>
              <a:gdLst/>
              <a:ahLst/>
              <a:cxnLst/>
              <a:rect l="l" t="t" r="r" b="b"/>
              <a:pathLst>
                <a:path w="4033520" h="1489710">
                  <a:moveTo>
                    <a:pt x="2031473" y="0"/>
                  </a:moveTo>
                  <a:lnTo>
                    <a:pt x="1975536" y="157"/>
                  </a:lnTo>
                  <a:lnTo>
                    <a:pt x="1919740" y="916"/>
                  </a:lnTo>
                  <a:lnTo>
                    <a:pt x="1864115" y="2272"/>
                  </a:lnTo>
                  <a:lnTo>
                    <a:pt x="1808694" y="4220"/>
                  </a:lnTo>
                  <a:lnTo>
                    <a:pt x="1753507" y="6757"/>
                  </a:lnTo>
                  <a:lnTo>
                    <a:pt x="1698587" y="9878"/>
                  </a:lnTo>
                  <a:lnTo>
                    <a:pt x="1643964" y="13577"/>
                  </a:lnTo>
                  <a:lnTo>
                    <a:pt x="1589670" y="17852"/>
                  </a:lnTo>
                  <a:lnTo>
                    <a:pt x="1535737" y="22697"/>
                  </a:lnTo>
                  <a:lnTo>
                    <a:pt x="1482195" y="28107"/>
                  </a:lnTo>
                  <a:lnTo>
                    <a:pt x="1429076" y="34079"/>
                  </a:lnTo>
                  <a:lnTo>
                    <a:pt x="1376412" y="40609"/>
                  </a:lnTo>
                  <a:lnTo>
                    <a:pt x="1324234" y="47690"/>
                  </a:lnTo>
                  <a:lnTo>
                    <a:pt x="1272573" y="55320"/>
                  </a:lnTo>
                  <a:lnTo>
                    <a:pt x="1221460" y="63493"/>
                  </a:lnTo>
                  <a:lnTo>
                    <a:pt x="1170928" y="72205"/>
                  </a:lnTo>
                  <a:lnTo>
                    <a:pt x="1121008" y="81452"/>
                  </a:lnTo>
                  <a:lnTo>
                    <a:pt x="1071730" y="91230"/>
                  </a:lnTo>
                  <a:lnTo>
                    <a:pt x="1023126" y="101533"/>
                  </a:lnTo>
                  <a:lnTo>
                    <a:pt x="975229" y="112357"/>
                  </a:lnTo>
                  <a:lnTo>
                    <a:pt x="928068" y="123698"/>
                  </a:lnTo>
                  <a:lnTo>
                    <a:pt x="881676" y="135552"/>
                  </a:lnTo>
                  <a:lnTo>
                    <a:pt x="836084" y="147914"/>
                  </a:lnTo>
                  <a:lnTo>
                    <a:pt x="791323" y="160779"/>
                  </a:lnTo>
                  <a:lnTo>
                    <a:pt x="747424" y="174143"/>
                  </a:lnTo>
                  <a:lnTo>
                    <a:pt x="704420" y="188002"/>
                  </a:lnTo>
                  <a:lnTo>
                    <a:pt x="662341" y="202350"/>
                  </a:lnTo>
                  <a:lnTo>
                    <a:pt x="621220" y="217185"/>
                  </a:lnTo>
                  <a:lnTo>
                    <a:pt x="581086" y="232500"/>
                  </a:lnTo>
                  <a:lnTo>
                    <a:pt x="541972" y="248293"/>
                  </a:lnTo>
                  <a:lnTo>
                    <a:pt x="503909" y="264558"/>
                  </a:lnTo>
                  <a:lnTo>
                    <a:pt x="466929" y="281290"/>
                  </a:lnTo>
                  <a:lnTo>
                    <a:pt x="431062" y="298486"/>
                  </a:lnTo>
                  <a:lnTo>
                    <a:pt x="396341" y="316141"/>
                  </a:lnTo>
                  <a:lnTo>
                    <a:pt x="362796" y="334250"/>
                  </a:lnTo>
                  <a:lnTo>
                    <a:pt x="299363" y="371815"/>
                  </a:lnTo>
                  <a:lnTo>
                    <a:pt x="241012" y="411143"/>
                  </a:lnTo>
                  <a:lnTo>
                    <a:pt x="187996" y="452201"/>
                  </a:lnTo>
                  <a:lnTo>
                    <a:pt x="158070" y="478389"/>
                  </a:lnTo>
                  <a:lnTo>
                    <a:pt x="106194" y="531321"/>
                  </a:lnTo>
                  <a:lnTo>
                    <a:pt x="64807" y="584840"/>
                  </a:lnTo>
                  <a:lnTo>
                    <a:pt x="33732" y="638758"/>
                  </a:lnTo>
                  <a:lnTo>
                    <a:pt x="12792" y="692887"/>
                  </a:lnTo>
                  <a:lnTo>
                    <a:pt x="1811" y="747040"/>
                  </a:lnTo>
                  <a:lnTo>
                    <a:pt x="0" y="774067"/>
                  </a:lnTo>
                  <a:lnTo>
                    <a:pt x="611" y="801030"/>
                  </a:lnTo>
                  <a:lnTo>
                    <a:pt x="9016" y="854668"/>
                  </a:lnTo>
                  <a:lnTo>
                    <a:pt x="26848" y="907768"/>
                  </a:lnTo>
                  <a:lnTo>
                    <a:pt x="53930" y="960142"/>
                  </a:lnTo>
                  <a:lnTo>
                    <a:pt x="90087" y="1011602"/>
                  </a:lnTo>
                  <a:lnTo>
                    <a:pt x="135139" y="1061962"/>
                  </a:lnTo>
                  <a:lnTo>
                    <a:pt x="188912" y="1111032"/>
                  </a:lnTo>
                  <a:lnTo>
                    <a:pt x="219013" y="1135026"/>
                  </a:lnTo>
                  <a:lnTo>
                    <a:pt x="251227" y="1158627"/>
                  </a:lnTo>
                  <a:lnTo>
                    <a:pt x="285533" y="1181812"/>
                  </a:lnTo>
                  <a:lnTo>
                    <a:pt x="321908" y="1204558"/>
                  </a:lnTo>
                  <a:lnTo>
                    <a:pt x="360331" y="1226842"/>
                  </a:lnTo>
                  <a:lnTo>
                    <a:pt x="400778" y="1248639"/>
                  </a:lnTo>
                  <a:lnTo>
                    <a:pt x="443229" y="1269926"/>
                  </a:lnTo>
                  <a:lnTo>
                    <a:pt x="487660" y="1290681"/>
                  </a:lnTo>
                  <a:lnTo>
                    <a:pt x="534050" y="1310879"/>
                  </a:lnTo>
                  <a:lnTo>
                    <a:pt x="582377" y="1330497"/>
                  </a:lnTo>
                  <a:lnTo>
                    <a:pt x="632618" y="1349511"/>
                  </a:lnTo>
                  <a:lnTo>
                    <a:pt x="684752" y="1367899"/>
                  </a:lnTo>
                  <a:lnTo>
                    <a:pt x="738756" y="1385637"/>
                  </a:lnTo>
                  <a:lnTo>
                    <a:pt x="794608" y="1402701"/>
                  </a:lnTo>
                  <a:lnTo>
                    <a:pt x="852286" y="1419068"/>
                  </a:lnTo>
                  <a:lnTo>
                    <a:pt x="911768" y="1434714"/>
                  </a:lnTo>
                  <a:lnTo>
                    <a:pt x="973032" y="1449617"/>
                  </a:lnTo>
                  <a:lnTo>
                    <a:pt x="1036056" y="1463752"/>
                  </a:lnTo>
                  <a:lnTo>
                    <a:pt x="1100817" y="1477096"/>
                  </a:lnTo>
                  <a:lnTo>
                    <a:pt x="1167293" y="1489626"/>
                  </a:lnTo>
                  <a:lnTo>
                    <a:pt x="1305596" y="1374310"/>
                  </a:lnTo>
                  <a:lnTo>
                    <a:pt x="1246610" y="1365650"/>
                  </a:lnTo>
                  <a:lnTo>
                    <a:pt x="1188669" y="1356330"/>
                  </a:lnTo>
                  <a:lnTo>
                    <a:pt x="1131817" y="1346363"/>
                  </a:lnTo>
                  <a:lnTo>
                    <a:pt x="1076095" y="1335761"/>
                  </a:lnTo>
                  <a:lnTo>
                    <a:pt x="1021545" y="1324536"/>
                  </a:lnTo>
                  <a:lnTo>
                    <a:pt x="968209" y="1312700"/>
                  </a:lnTo>
                  <a:lnTo>
                    <a:pt x="916127" y="1300266"/>
                  </a:lnTo>
                  <a:lnTo>
                    <a:pt x="865343" y="1287246"/>
                  </a:lnTo>
                  <a:lnTo>
                    <a:pt x="815898" y="1273652"/>
                  </a:lnTo>
                  <a:lnTo>
                    <a:pt x="767834" y="1259497"/>
                  </a:lnTo>
                  <a:lnTo>
                    <a:pt x="721192" y="1244793"/>
                  </a:lnTo>
                  <a:lnTo>
                    <a:pt x="676014" y="1229552"/>
                  </a:lnTo>
                  <a:lnTo>
                    <a:pt x="632342" y="1213786"/>
                  </a:lnTo>
                  <a:lnTo>
                    <a:pt x="590219" y="1197509"/>
                  </a:lnTo>
                  <a:lnTo>
                    <a:pt x="549684" y="1180731"/>
                  </a:lnTo>
                  <a:lnTo>
                    <a:pt x="510781" y="1163466"/>
                  </a:lnTo>
                  <a:lnTo>
                    <a:pt x="473551" y="1145725"/>
                  </a:lnTo>
                  <a:lnTo>
                    <a:pt x="438036" y="1127521"/>
                  </a:lnTo>
                  <a:lnTo>
                    <a:pt x="404277" y="1108867"/>
                  </a:lnTo>
                  <a:lnTo>
                    <a:pt x="366087" y="1085890"/>
                  </a:lnTo>
                  <a:lnTo>
                    <a:pt x="330959" y="1062607"/>
                  </a:lnTo>
                  <a:lnTo>
                    <a:pt x="298873" y="1039046"/>
                  </a:lnTo>
                  <a:lnTo>
                    <a:pt x="243742" y="991206"/>
                  </a:lnTo>
                  <a:lnTo>
                    <a:pt x="200524" y="942596"/>
                  </a:lnTo>
                  <a:lnTo>
                    <a:pt x="169053" y="893441"/>
                  </a:lnTo>
                  <a:lnTo>
                    <a:pt x="149159" y="843967"/>
                  </a:lnTo>
                  <a:lnTo>
                    <a:pt x="140674" y="794401"/>
                  </a:lnTo>
                  <a:lnTo>
                    <a:pt x="140657" y="769654"/>
                  </a:lnTo>
                  <a:lnTo>
                    <a:pt x="143430" y="744968"/>
                  </a:lnTo>
                  <a:lnTo>
                    <a:pt x="157259" y="695895"/>
                  </a:lnTo>
                  <a:lnTo>
                    <a:pt x="181992" y="647407"/>
                  </a:lnTo>
                  <a:lnTo>
                    <a:pt x="217460" y="599730"/>
                  </a:lnTo>
                  <a:lnTo>
                    <a:pt x="263497" y="553090"/>
                  </a:lnTo>
                  <a:lnTo>
                    <a:pt x="319933" y="507713"/>
                  </a:lnTo>
                  <a:lnTo>
                    <a:pt x="351998" y="485569"/>
                  </a:lnTo>
                  <a:lnTo>
                    <a:pt x="386600" y="463825"/>
                  </a:lnTo>
                  <a:lnTo>
                    <a:pt x="423717" y="442511"/>
                  </a:lnTo>
                  <a:lnTo>
                    <a:pt x="463329" y="421653"/>
                  </a:lnTo>
                  <a:lnTo>
                    <a:pt x="505415" y="401281"/>
                  </a:lnTo>
                  <a:lnTo>
                    <a:pt x="549953" y="381422"/>
                  </a:lnTo>
                  <a:lnTo>
                    <a:pt x="596923" y="362104"/>
                  </a:lnTo>
                  <a:lnTo>
                    <a:pt x="646304" y="343357"/>
                  </a:lnTo>
                  <a:lnTo>
                    <a:pt x="698073" y="325208"/>
                  </a:lnTo>
                  <a:lnTo>
                    <a:pt x="752211" y="307686"/>
                  </a:lnTo>
                  <a:lnTo>
                    <a:pt x="808697" y="290818"/>
                  </a:lnTo>
                  <a:lnTo>
                    <a:pt x="867509" y="274633"/>
                  </a:lnTo>
                  <a:lnTo>
                    <a:pt x="928626" y="259159"/>
                  </a:lnTo>
                  <a:lnTo>
                    <a:pt x="992028" y="244425"/>
                  </a:lnTo>
                  <a:lnTo>
                    <a:pt x="1057692" y="230459"/>
                  </a:lnTo>
                  <a:lnTo>
                    <a:pt x="1108365" y="220515"/>
                  </a:lnTo>
                  <a:lnTo>
                    <a:pt x="1159560" y="211167"/>
                  </a:lnTo>
                  <a:lnTo>
                    <a:pt x="1211240" y="202414"/>
                  </a:lnTo>
                  <a:lnTo>
                    <a:pt x="1263372" y="194251"/>
                  </a:lnTo>
                  <a:lnTo>
                    <a:pt x="1315919" y="186676"/>
                  </a:lnTo>
                  <a:lnTo>
                    <a:pt x="1368845" y="179685"/>
                  </a:lnTo>
                  <a:lnTo>
                    <a:pt x="1422115" y="173276"/>
                  </a:lnTo>
                  <a:lnTo>
                    <a:pt x="1475694" y="167446"/>
                  </a:lnTo>
                  <a:lnTo>
                    <a:pt x="1529545" y="162191"/>
                  </a:lnTo>
                  <a:lnTo>
                    <a:pt x="1583634" y="157508"/>
                  </a:lnTo>
                  <a:lnTo>
                    <a:pt x="1637925" y="153394"/>
                  </a:lnTo>
                  <a:lnTo>
                    <a:pt x="1692381" y="149846"/>
                  </a:lnTo>
                  <a:lnTo>
                    <a:pt x="1746968" y="146861"/>
                  </a:lnTo>
                  <a:lnTo>
                    <a:pt x="1801651" y="144436"/>
                  </a:lnTo>
                  <a:lnTo>
                    <a:pt x="1856392" y="142568"/>
                  </a:lnTo>
                  <a:lnTo>
                    <a:pt x="1911157" y="141253"/>
                  </a:lnTo>
                  <a:lnTo>
                    <a:pt x="1965911" y="140489"/>
                  </a:lnTo>
                  <a:lnTo>
                    <a:pt x="2020617" y="140273"/>
                  </a:lnTo>
                  <a:lnTo>
                    <a:pt x="2075240" y="140601"/>
                  </a:lnTo>
                  <a:lnTo>
                    <a:pt x="2129745" y="141470"/>
                  </a:lnTo>
                  <a:lnTo>
                    <a:pt x="2184095" y="142877"/>
                  </a:lnTo>
                  <a:lnTo>
                    <a:pt x="2238256" y="144820"/>
                  </a:lnTo>
                  <a:lnTo>
                    <a:pt x="2292192" y="147295"/>
                  </a:lnTo>
                  <a:lnTo>
                    <a:pt x="2345867" y="150298"/>
                  </a:lnTo>
                  <a:lnTo>
                    <a:pt x="2399245" y="153828"/>
                  </a:lnTo>
                  <a:lnTo>
                    <a:pt x="2452292" y="157880"/>
                  </a:lnTo>
                  <a:lnTo>
                    <a:pt x="2504971" y="162452"/>
                  </a:lnTo>
                  <a:lnTo>
                    <a:pt x="2557247" y="167540"/>
                  </a:lnTo>
                  <a:lnTo>
                    <a:pt x="2609084" y="173142"/>
                  </a:lnTo>
                  <a:lnTo>
                    <a:pt x="2660447" y="179254"/>
                  </a:lnTo>
                  <a:lnTo>
                    <a:pt x="2711300" y="185874"/>
                  </a:lnTo>
                  <a:lnTo>
                    <a:pt x="2761607" y="192998"/>
                  </a:lnTo>
                  <a:lnTo>
                    <a:pt x="2811334" y="200623"/>
                  </a:lnTo>
                  <a:lnTo>
                    <a:pt x="2860444" y="208746"/>
                  </a:lnTo>
                  <a:lnTo>
                    <a:pt x="2908901" y="217364"/>
                  </a:lnTo>
                  <a:lnTo>
                    <a:pt x="2956671" y="226474"/>
                  </a:lnTo>
                  <a:lnTo>
                    <a:pt x="3003718" y="236072"/>
                  </a:lnTo>
                  <a:lnTo>
                    <a:pt x="3050006" y="246157"/>
                  </a:lnTo>
                  <a:lnTo>
                    <a:pt x="3095499" y="256723"/>
                  </a:lnTo>
                  <a:lnTo>
                    <a:pt x="3140162" y="267770"/>
                  </a:lnTo>
                  <a:lnTo>
                    <a:pt x="3183960" y="279292"/>
                  </a:lnTo>
                  <a:lnTo>
                    <a:pt x="3226856" y="291288"/>
                  </a:lnTo>
                  <a:lnTo>
                    <a:pt x="3268816" y="303755"/>
                  </a:lnTo>
                  <a:lnTo>
                    <a:pt x="3309803" y="316688"/>
                  </a:lnTo>
                  <a:lnTo>
                    <a:pt x="3349782" y="330085"/>
                  </a:lnTo>
                  <a:lnTo>
                    <a:pt x="3388718" y="343943"/>
                  </a:lnTo>
                  <a:lnTo>
                    <a:pt x="3426575" y="358260"/>
                  </a:lnTo>
                  <a:lnTo>
                    <a:pt x="3463317" y="373031"/>
                  </a:lnTo>
                  <a:lnTo>
                    <a:pt x="3498909" y="388253"/>
                  </a:lnTo>
                  <a:lnTo>
                    <a:pt x="3566499" y="420041"/>
                  </a:lnTo>
                  <a:lnTo>
                    <a:pt x="3629061" y="453598"/>
                  </a:lnTo>
                  <a:lnTo>
                    <a:pt x="3667252" y="476582"/>
                  </a:lnTo>
                  <a:lnTo>
                    <a:pt x="3702380" y="499871"/>
                  </a:lnTo>
                  <a:lnTo>
                    <a:pt x="3734466" y="523438"/>
                  </a:lnTo>
                  <a:lnTo>
                    <a:pt x="3789597" y="571289"/>
                  </a:lnTo>
                  <a:lnTo>
                    <a:pt x="3832814" y="619909"/>
                  </a:lnTo>
                  <a:lnTo>
                    <a:pt x="3864286" y="669073"/>
                  </a:lnTo>
                  <a:lnTo>
                    <a:pt x="3884180" y="718554"/>
                  </a:lnTo>
                  <a:lnTo>
                    <a:pt x="3892665" y="768127"/>
                  </a:lnTo>
                  <a:lnTo>
                    <a:pt x="3892681" y="792877"/>
                  </a:lnTo>
                  <a:lnTo>
                    <a:pt x="3889909" y="817565"/>
                  </a:lnTo>
                  <a:lnTo>
                    <a:pt x="3876080" y="866643"/>
                  </a:lnTo>
                  <a:lnTo>
                    <a:pt x="3851347" y="915135"/>
                  </a:lnTo>
                  <a:lnTo>
                    <a:pt x="3815878" y="962814"/>
                  </a:lnTo>
                  <a:lnTo>
                    <a:pt x="3769842" y="1009456"/>
                  </a:lnTo>
                  <a:lnTo>
                    <a:pt x="3713406" y="1054833"/>
                  </a:lnTo>
                  <a:lnTo>
                    <a:pt x="3681341" y="1076976"/>
                  </a:lnTo>
                  <a:lnTo>
                    <a:pt x="3646739" y="1098719"/>
                  </a:lnTo>
                  <a:lnTo>
                    <a:pt x="3609622" y="1120033"/>
                  </a:lnTo>
                  <a:lnTo>
                    <a:pt x="3570009" y="1140890"/>
                  </a:lnTo>
                  <a:lnTo>
                    <a:pt x="3527924" y="1161261"/>
                  </a:lnTo>
                  <a:lnTo>
                    <a:pt x="3483385" y="1181119"/>
                  </a:lnTo>
                  <a:lnTo>
                    <a:pt x="3436416" y="1200434"/>
                  </a:lnTo>
                  <a:lnTo>
                    <a:pt x="3387035" y="1219180"/>
                  </a:lnTo>
                  <a:lnTo>
                    <a:pt x="3335265" y="1237326"/>
                  </a:lnTo>
                  <a:lnTo>
                    <a:pt x="3281127" y="1254846"/>
                  </a:lnTo>
                  <a:lnTo>
                    <a:pt x="3224642" y="1271711"/>
                  </a:lnTo>
                  <a:lnTo>
                    <a:pt x="3165830" y="1287893"/>
                  </a:lnTo>
                  <a:lnTo>
                    <a:pt x="3104713" y="1303364"/>
                  </a:lnTo>
                  <a:lnTo>
                    <a:pt x="3041311" y="1318094"/>
                  </a:lnTo>
                  <a:lnTo>
                    <a:pt x="2975646" y="1332057"/>
                  </a:lnTo>
                  <a:lnTo>
                    <a:pt x="3144175" y="1428780"/>
                  </a:lnTo>
                  <a:lnTo>
                    <a:pt x="3204178" y="1412480"/>
                  </a:lnTo>
                  <a:lnTo>
                    <a:pt x="3262488" y="1395383"/>
                  </a:lnTo>
                  <a:lnTo>
                    <a:pt x="3319058" y="1377512"/>
                  </a:lnTo>
                  <a:lnTo>
                    <a:pt x="3373844" y="1358886"/>
                  </a:lnTo>
                  <a:lnTo>
                    <a:pt x="3426797" y="1339528"/>
                  </a:lnTo>
                  <a:lnTo>
                    <a:pt x="3477872" y="1319459"/>
                  </a:lnTo>
                  <a:lnTo>
                    <a:pt x="3527023" y="1298698"/>
                  </a:lnTo>
                  <a:lnTo>
                    <a:pt x="3574201" y="1277269"/>
                  </a:lnTo>
                  <a:lnTo>
                    <a:pt x="3619362" y="1255190"/>
                  </a:lnTo>
                  <a:lnTo>
                    <a:pt x="3662458" y="1232485"/>
                  </a:lnTo>
                  <a:lnTo>
                    <a:pt x="3703443" y="1209174"/>
                  </a:lnTo>
                  <a:lnTo>
                    <a:pt x="3742270" y="1185277"/>
                  </a:lnTo>
                  <a:lnTo>
                    <a:pt x="3778894" y="1160817"/>
                  </a:lnTo>
                  <a:lnTo>
                    <a:pt x="3813267" y="1135814"/>
                  </a:lnTo>
                  <a:lnTo>
                    <a:pt x="3845342" y="1110290"/>
                  </a:lnTo>
                  <a:lnTo>
                    <a:pt x="3875269" y="1084101"/>
                  </a:lnTo>
                  <a:lnTo>
                    <a:pt x="3927145" y="1031167"/>
                  </a:lnTo>
                  <a:lnTo>
                    <a:pt x="3968532" y="977647"/>
                  </a:lnTo>
                  <a:lnTo>
                    <a:pt x="3999607" y="923728"/>
                  </a:lnTo>
                  <a:lnTo>
                    <a:pt x="4020546" y="869598"/>
                  </a:lnTo>
                  <a:lnTo>
                    <a:pt x="4031528" y="815445"/>
                  </a:lnTo>
                  <a:lnTo>
                    <a:pt x="4033339" y="788418"/>
                  </a:lnTo>
                  <a:lnTo>
                    <a:pt x="4032728" y="761455"/>
                  </a:lnTo>
                  <a:lnTo>
                    <a:pt x="4024323" y="707816"/>
                  </a:lnTo>
                  <a:lnTo>
                    <a:pt x="4006491" y="654716"/>
                  </a:lnTo>
                  <a:lnTo>
                    <a:pt x="3979408" y="602342"/>
                  </a:lnTo>
                  <a:lnTo>
                    <a:pt x="3943252" y="550882"/>
                  </a:lnTo>
                  <a:lnTo>
                    <a:pt x="3898199" y="500523"/>
                  </a:lnTo>
                  <a:lnTo>
                    <a:pt x="3844427" y="451452"/>
                  </a:lnTo>
                  <a:lnTo>
                    <a:pt x="3814326" y="427458"/>
                  </a:lnTo>
                  <a:lnTo>
                    <a:pt x="3782112" y="403857"/>
                  </a:lnTo>
                  <a:lnTo>
                    <a:pt x="3747806" y="380672"/>
                  </a:lnTo>
                  <a:lnTo>
                    <a:pt x="3711431" y="357926"/>
                  </a:lnTo>
                  <a:lnTo>
                    <a:pt x="3673008" y="335642"/>
                  </a:lnTo>
                  <a:lnTo>
                    <a:pt x="3632561" y="313845"/>
                  </a:lnTo>
                  <a:lnTo>
                    <a:pt x="3590110" y="292557"/>
                  </a:lnTo>
                  <a:lnTo>
                    <a:pt x="3545679" y="271803"/>
                  </a:lnTo>
                  <a:lnTo>
                    <a:pt x="3499288" y="251605"/>
                  </a:lnTo>
                  <a:lnTo>
                    <a:pt x="3450962" y="231986"/>
                  </a:lnTo>
                  <a:lnTo>
                    <a:pt x="3400720" y="212971"/>
                  </a:lnTo>
                  <a:lnTo>
                    <a:pt x="3348587" y="194583"/>
                  </a:lnTo>
                  <a:lnTo>
                    <a:pt x="3294583" y="176845"/>
                  </a:lnTo>
                  <a:lnTo>
                    <a:pt x="3238731" y="159781"/>
                  </a:lnTo>
                  <a:lnTo>
                    <a:pt x="3181053" y="143413"/>
                  </a:lnTo>
                  <a:lnTo>
                    <a:pt x="3121571" y="127766"/>
                  </a:lnTo>
                  <a:lnTo>
                    <a:pt x="3060307" y="112863"/>
                  </a:lnTo>
                  <a:lnTo>
                    <a:pt x="2997283" y="98728"/>
                  </a:lnTo>
                  <a:lnTo>
                    <a:pt x="2932522" y="85383"/>
                  </a:lnTo>
                  <a:lnTo>
                    <a:pt x="2866045" y="72852"/>
                  </a:lnTo>
                  <a:lnTo>
                    <a:pt x="2811768" y="63452"/>
                  </a:lnTo>
                  <a:lnTo>
                    <a:pt x="2757160" y="54720"/>
                  </a:lnTo>
                  <a:lnTo>
                    <a:pt x="2702253" y="46652"/>
                  </a:lnTo>
                  <a:lnTo>
                    <a:pt x="2647078" y="39243"/>
                  </a:lnTo>
                  <a:lnTo>
                    <a:pt x="2591667" y="32490"/>
                  </a:lnTo>
                  <a:lnTo>
                    <a:pt x="2536051" y="26387"/>
                  </a:lnTo>
                  <a:lnTo>
                    <a:pt x="2480262" y="20930"/>
                  </a:lnTo>
                  <a:lnTo>
                    <a:pt x="2424331" y="16115"/>
                  </a:lnTo>
                  <a:lnTo>
                    <a:pt x="2368289" y="11937"/>
                  </a:lnTo>
                  <a:lnTo>
                    <a:pt x="2312168" y="8391"/>
                  </a:lnTo>
                  <a:lnTo>
                    <a:pt x="2255999" y="5474"/>
                  </a:lnTo>
                  <a:lnTo>
                    <a:pt x="2199814" y="3181"/>
                  </a:lnTo>
                  <a:lnTo>
                    <a:pt x="2143643" y="1507"/>
                  </a:lnTo>
                  <a:lnTo>
                    <a:pt x="2087520" y="448"/>
                  </a:lnTo>
                  <a:lnTo>
                    <a:pt x="203147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7720" y="4798105"/>
              <a:ext cx="4033520" cy="1489710"/>
            </a:xfrm>
            <a:custGeom>
              <a:avLst/>
              <a:gdLst/>
              <a:ahLst/>
              <a:cxnLst/>
              <a:rect l="l" t="t" r="r" b="b"/>
              <a:pathLst>
                <a:path w="4033520" h="1489710">
                  <a:moveTo>
                    <a:pt x="1167293" y="1489626"/>
                  </a:moveTo>
                  <a:lnTo>
                    <a:pt x="1100817" y="1477096"/>
                  </a:lnTo>
                  <a:lnTo>
                    <a:pt x="1036056" y="1463752"/>
                  </a:lnTo>
                  <a:lnTo>
                    <a:pt x="973032" y="1449617"/>
                  </a:lnTo>
                  <a:lnTo>
                    <a:pt x="911768" y="1434714"/>
                  </a:lnTo>
                  <a:lnTo>
                    <a:pt x="852286" y="1419068"/>
                  </a:lnTo>
                  <a:lnTo>
                    <a:pt x="794608" y="1402701"/>
                  </a:lnTo>
                  <a:lnTo>
                    <a:pt x="738756" y="1385637"/>
                  </a:lnTo>
                  <a:lnTo>
                    <a:pt x="684752" y="1367899"/>
                  </a:lnTo>
                  <a:lnTo>
                    <a:pt x="632618" y="1349511"/>
                  </a:lnTo>
                  <a:lnTo>
                    <a:pt x="582377" y="1330497"/>
                  </a:lnTo>
                  <a:lnTo>
                    <a:pt x="534050" y="1310879"/>
                  </a:lnTo>
                  <a:lnTo>
                    <a:pt x="487660" y="1290681"/>
                  </a:lnTo>
                  <a:lnTo>
                    <a:pt x="443229" y="1269926"/>
                  </a:lnTo>
                  <a:lnTo>
                    <a:pt x="400778" y="1248639"/>
                  </a:lnTo>
                  <a:lnTo>
                    <a:pt x="360331" y="1226842"/>
                  </a:lnTo>
                  <a:lnTo>
                    <a:pt x="321908" y="1204558"/>
                  </a:lnTo>
                  <a:lnTo>
                    <a:pt x="285533" y="1181812"/>
                  </a:lnTo>
                  <a:lnTo>
                    <a:pt x="251227" y="1158627"/>
                  </a:lnTo>
                  <a:lnTo>
                    <a:pt x="219013" y="1135026"/>
                  </a:lnTo>
                  <a:lnTo>
                    <a:pt x="188912" y="1111032"/>
                  </a:lnTo>
                  <a:lnTo>
                    <a:pt x="135139" y="1061962"/>
                  </a:lnTo>
                  <a:lnTo>
                    <a:pt x="90087" y="1011602"/>
                  </a:lnTo>
                  <a:lnTo>
                    <a:pt x="53930" y="960142"/>
                  </a:lnTo>
                  <a:lnTo>
                    <a:pt x="26848" y="907768"/>
                  </a:lnTo>
                  <a:lnTo>
                    <a:pt x="9016" y="854668"/>
                  </a:lnTo>
                  <a:lnTo>
                    <a:pt x="611" y="801030"/>
                  </a:lnTo>
                  <a:lnTo>
                    <a:pt x="0" y="774067"/>
                  </a:lnTo>
                  <a:lnTo>
                    <a:pt x="1811" y="747040"/>
                  </a:lnTo>
                  <a:lnTo>
                    <a:pt x="12792" y="692887"/>
                  </a:lnTo>
                  <a:lnTo>
                    <a:pt x="33732" y="638758"/>
                  </a:lnTo>
                  <a:lnTo>
                    <a:pt x="64807" y="584840"/>
                  </a:lnTo>
                  <a:lnTo>
                    <a:pt x="106194" y="531321"/>
                  </a:lnTo>
                  <a:lnTo>
                    <a:pt x="158070" y="478389"/>
                  </a:lnTo>
                  <a:lnTo>
                    <a:pt x="187996" y="452201"/>
                  </a:lnTo>
                  <a:lnTo>
                    <a:pt x="241012" y="411143"/>
                  </a:lnTo>
                  <a:lnTo>
                    <a:pt x="299363" y="371815"/>
                  </a:lnTo>
                  <a:lnTo>
                    <a:pt x="362796" y="334250"/>
                  </a:lnTo>
                  <a:lnTo>
                    <a:pt x="396341" y="316141"/>
                  </a:lnTo>
                  <a:lnTo>
                    <a:pt x="431062" y="298486"/>
                  </a:lnTo>
                  <a:lnTo>
                    <a:pt x="466929" y="281290"/>
                  </a:lnTo>
                  <a:lnTo>
                    <a:pt x="503909" y="264558"/>
                  </a:lnTo>
                  <a:lnTo>
                    <a:pt x="541972" y="248293"/>
                  </a:lnTo>
                  <a:lnTo>
                    <a:pt x="581086" y="232500"/>
                  </a:lnTo>
                  <a:lnTo>
                    <a:pt x="621220" y="217185"/>
                  </a:lnTo>
                  <a:lnTo>
                    <a:pt x="662341" y="202350"/>
                  </a:lnTo>
                  <a:lnTo>
                    <a:pt x="704420" y="188002"/>
                  </a:lnTo>
                  <a:lnTo>
                    <a:pt x="747424" y="174143"/>
                  </a:lnTo>
                  <a:lnTo>
                    <a:pt x="791323" y="160779"/>
                  </a:lnTo>
                  <a:lnTo>
                    <a:pt x="836084" y="147914"/>
                  </a:lnTo>
                  <a:lnTo>
                    <a:pt x="881676" y="135552"/>
                  </a:lnTo>
                  <a:lnTo>
                    <a:pt x="928068" y="123698"/>
                  </a:lnTo>
                  <a:lnTo>
                    <a:pt x="975229" y="112357"/>
                  </a:lnTo>
                  <a:lnTo>
                    <a:pt x="1023126" y="101533"/>
                  </a:lnTo>
                  <a:lnTo>
                    <a:pt x="1071730" y="91230"/>
                  </a:lnTo>
                  <a:lnTo>
                    <a:pt x="1121008" y="81452"/>
                  </a:lnTo>
                  <a:lnTo>
                    <a:pt x="1170928" y="72205"/>
                  </a:lnTo>
                  <a:lnTo>
                    <a:pt x="1221460" y="63493"/>
                  </a:lnTo>
                  <a:lnTo>
                    <a:pt x="1272573" y="55320"/>
                  </a:lnTo>
                  <a:lnTo>
                    <a:pt x="1324234" y="47690"/>
                  </a:lnTo>
                  <a:lnTo>
                    <a:pt x="1376412" y="40609"/>
                  </a:lnTo>
                  <a:lnTo>
                    <a:pt x="1429076" y="34079"/>
                  </a:lnTo>
                  <a:lnTo>
                    <a:pt x="1482195" y="28107"/>
                  </a:lnTo>
                  <a:lnTo>
                    <a:pt x="1535737" y="22697"/>
                  </a:lnTo>
                  <a:lnTo>
                    <a:pt x="1589670" y="17852"/>
                  </a:lnTo>
                  <a:lnTo>
                    <a:pt x="1643964" y="13577"/>
                  </a:lnTo>
                  <a:lnTo>
                    <a:pt x="1698587" y="9878"/>
                  </a:lnTo>
                  <a:lnTo>
                    <a:pt x="1753507" y="6757"/>
                  </a:lnTo>
                  <a:lnTo>
                    <a:pt x="1808694" y="4220"/>
                  </a:lnTo>
                  <a:lnTo>
                    <a:pt x="1864115" y="2272"/>
                  </a:lnTo>
                  <a:lnTo>
                    <a:pt x="1919740" y="916"/>
                  </a:lnTo>
                  <a:lnTo>
                    <a:pt x="1975536" y="157"/>
                  </a:lnTo>
                  <a:lnTo>
                    <a:pt x="2031473" y="0"/>
                  </a:lnTo>
                  <a:lnTo>
                    <a:pt x="2087520" y="448"/>
                  </a:lnTo>
                  <a:lnTo>
                    <a:pt x="2143643" y="1507"/>
                  </a:lnTo>
                  <a:lnTo>
                    <a:pt x="2199814" y="3181"/>
                  </a:lnTo>
                  <a:lnTo>
                    <a:pt x="2255999" y="5474"/>
                  </a:lnTo>
                  <a:lnTo>
                    <a:pt x="2312168" y="8391"/>
                  </a:lnTo>
                  <a:lnTo>
                    <a:pt x="2368289" y="11937"/>
                  </a:lnTo>
                  <a:lnTo>
                    <a:pt x="2424331" y="16115"/>
                  </a:lnTo>
                  <a:lnTo>
                    <a:pt x="2480262" y="20930"/>
                  </a:lnTo>
                  <a:lnTo>
                    <a:pt x="2536051" y="26387"/>
                  </a:lnTo>
                  <a:lnTo>
                    <a:pt x="2591667" y="32490"/>
                  </a:lnTo>
                  <a:lnTo>
                    <a:pt x="2647078" y="39243"/>
                  </a:lnTo>
                  <a:lnTo>
                    <a:pt x="2702253" y="46652"/>
                  </a:lnTo>
                  <a:lnTo>
                    <a:pt x="2757160" y="54720"/>
                  </a:lnTo>
                  <a:lnTo>
                    <a:pt x="2811768" y="63452"/>
                  </a:lnTo>
                  <a:lnTo>
                    <a:pt x="2866045" y="72852"/>
                  </a:lnTo>
                  <a:lnTo>
                    <a:pt x="2932522" y="85383"/>
                  </a:lnTo>
                  <a:lnTo>
                    <a:pt x="2997283" y="98728"/>
                  </a:lnTo>
                  <a:lnTo>
                    <a:pt x="3060307" y="112863"/>
                  </a:lnTo>
                  <a:lnTo>
                    <a:pt x="3121571" y="127766"/>
                  </a:lnTo>
                  <a:lnTo>
                    <a:pt x="3181053" y="143413"/>
                  </a:lnTo>
                  <a:lnTo>
                    <a:pt x="3238731" y="159781"/>
                  </a:lnTo>
                  <a:lnTo>
                    <a:pt x="3294583" y="176845"/>
                  </a:lnTo>
                  <a:lnTo>
                    <a:pt x="3348587" y="194583"/>
                  </a:lnTo>
                  <a:lnTo>
                    <a:pt x="3400720" y="212971"/>
                  </a:lnTo>
                  <a:lnTo>
                    <a:pt x="3450962" y="231986"/>
                  </a:lnTo>
                  <a:lnTo>
                    <a:pt x="3499288" y="251605"/>
                  </a:lnTo>
                  <a:lnTo>
                    <a:pt x="3545679" y="271803"/>
                  </a:lnTo>
                  <a:lnTo>
                    <a:pt x="3590110" y="292557"/>
                  </a:lnTo>
                  <a:lnTo>
                    <a:pt x="3632561" y="313845"/>
                  </a:lnTo>
                  <a:lnTo>
                    <a:pt x="3673008" y="335642"/>
                  </a:lnTo>
                  <a:lnTo>
                    <a:pt x="3711431" y="357926"/>
                  </a:lnTo>
                  <a:lnTo>
                    <a:pt x="3747806" y="380672"/>
                  </a:lnTo>
                  <a:lnTo>
                    <a:pt x="3782112" y="403857"/>
                  </a:lnTo>
                  <a:lnTo>
                    <a:pt x="3814326" y="427458"/>
                  </a:lnTo>
                  <a:lnTo>
                    <a:pt x="3844427" y="451452"/>
                  </a:lnTo>
                  <a:lnTo>
                    <a:pt x="3898199" y="500523"/>
                  </a:lnTo>
                  <a:lnTo>
                    <a:pt x="3943252" y="550882"/>
                  </a:lnTo>
                  <a:lnTo>
                    <a:pt x="3979408" y="602342"/>
                  </a:lnTo>
                  <a:lnTo>
                    <a:pt x="4006491" y="654716"/>
                  </a:lnTo>
                  <a:lnTo>
                    <a:pt x="4024323" y="707816"/>
                  </a:lnTo>
                  <a:lnTo>
                    <a:pt x="4032728" y="761455"/>
                  </a:lnTo>
                  <a:lnTo>
                    <a:pt x="4033339" y="788418"/>
                  </a:lnTo>
                  <a:lnTo>
                    <a:pt x="4031528" y="815445"/>
                  </a:lnTo>
                  <a:lnTo>
                    <a:pt x="4020546" y="869598"/>
                  </a:lnTo>
                  <a:lnTo>
                    <a:pt x="3999607" y="923728"/>
                  </a:lnTo>
                  <a:lnTo>
                    <a:pt x="3968532" y="977647"/>
                  </a:lnTo>
                  <a:lnTo>
                    <a:pt x="3927145" y="1031167"/>
                  </a:lnTo>
                  <a:lnTo>
                    <a:pt x="3875269" y="1084101"/>
                  </a:lnTo>
                  <a:lnTo>
                    <a:pt x="3845342" y="1110290"/>
                  </a:lnTo>
                  <a:lnTo>
                    <a:pt x="3813267" y="1135814"/>
                  </a:lnTo>
                  <a:lnTo>
                    <a:pt x="3778894" y="1160817"/>
                  </a:lnTo>
                  <a:lnTo>
                    <a:pt x="3742270" y="1185277"/>
                  </a:lnTo>
                  <a:lnTo>
                    <a:pt x="3703443" y="1209174"/>
                  </a:lnTo>
                  <a:lnTo>
                    <a:pt x="3662458" y="1232485"/>
                  </a:lnTo>
                  <a:lnTo>
                    <a:pt x="3619362" y="1255190"/>
                  </a:lnTo>
                  <a:lnTo>
                    <a:pt x="3574201" y="1277269"/>
                  </a:lnTo>
                  <a:lnTo>
                    <a:pt x="3527023" y="1298698"/>
                  </a:lnTo>
                  <a:lnTo>
                    <a:pt x="3477872" y="1319459"/>
                  </a:lnTo>
                  <a:lnTo>
                    <a:pt x="3426797" y="1339528"/>
                  </a:lnTo>
                  <a:lnTo>
                    <a:pt x="3373844" y="1358886"/>
                  </a:lnTo>
                  <a:lnTo>
                    <a:pt x="3319058" y="1377512"/>
                  </a:lnTo>
                  <a:lnTo>
                    <a:pt x="3262488" y="1395383"/>
                  </a:lnTo>
                  <a:lnTo>
                    <a:pt x="3204178" y="1412480"/>
                  </a:lnTo>
                  <a:lnTo>
                    <a:pt x="3144175" y="1428780"/>
                  </a:lnTo>
                  <a:lnTo>
                    <a:pt x="2975646" y="1332057"/>
                  </a:lnTo>
                  <a:lnTo>
                    <a:pt x="3041311" y="1318094"/>
                  </a:lnTo>
                  <a:lnTo>
                    <a:pt x="3104713" y="1303364"/>
                  </a:lnTo>
                  <a:lnTo>
                    <a:pt x="3165830" y="1287893"/>
                  </a:lnTo>
                  <a:lnTo>
                    <a:pt x="3224642" y="1271711"/>
                  </a:lnTo>
                  <a:lnTo>
                    <a:pt x="3281127" y="1254846"/>
                  </a:lnTo>
                  <a:lnTo>
                    <a:pt x="3335265" y="1237326"/>
                  </a:lnTo>
                  <a:lnTo>
                    <a:pt x="3387035" y="1219180"/>
                  </a:lnTo>
                  <a:lnTo>
                    <a:pt x="3436416" y="1200434"/>
                  </a:lnTo>
                  <a:lnTo>
                    <a:pt x="3483385" y="1181119"/>
                  </a:lnTo>
                  <a:lnTo>
                    <a:pt x="3527924" y="1161261"/>
                  </a:lnTo>
                  <a:lnTo>
                    <a:pt x="3570009" y="1140890"/>
                  </a:lnTo>
                  <a:lnTo>
                    <a:pt x="3609622" y="1120033"/>
                  </a:lnTo>
                  <a:lnTo>
                    <a:pt x="3646739" y="1098719"/>
                  </a:lnTo>
                  <a:lnTo>
                    <a:pt x="3681341" y="1076976"/>
                  </a:lnTo>
                  <a:lnTo>
                    <a:pt x="3713406" y="1054833"/>
                  </a:lnTo>
                  <a:lnTo>
                    <a:pt x="3769842" y="1009456"/>
                  </a:lnTo>
                  <a:lnTo>
                    <a:pt x="3815878" y="962814"/>
                  </a:lnTo>
                  <a:lnTo>
                    <a:pt x="3851347" y="915135"/>
                  </a:lnTo>
                  <a:lnTo>
                    <a:pt x="3876080" y="866643"/>
                  </a:lnTo>
                  <a:lnTo>
                    <a:pt x="3889909" y="817565"/>
                  </a:lnTo>
                  <a:lnTo>
                    <a:pt x="3892681" y="792877"/>
                  </a:lnTo>
                  <a:lnTo>
                    <a:pt x="3892665" y="768127"/>
                  </a:lnTo>
                  <a:lnTo>
                    <a:pt x="3884180" y="718554"/>
                  </a:lnTo>
                  <a:lnTo>
                    <a:pt x="3864286" y="669073"/>
                  </a:lnTo>
                  <a:lnTo>
                    <a:pt x="3832814" y="619909"/>
                  </a:lnTo>
                  <a:lnTo>
                    <a:pt x="3789597" y="571289"/>
                  </a:lnTo>
                  <a:lnTo>
                    <a:pt x="3734466" y="523438"/>
                  </a:lnTo>
                  <a:lnTo>
                    <a:pt x="3702380" y="499871"/>
                  </a:lnTo>
                  <a:lnTo>
                    <a:pt x="3667252" y="476582"/>
                  </a:lnTo>
                  <a:lnTo>
                    <a:pt x="3629061" y="453598"/>
                  </a:lnTo>
                  <a:lnTo>
                    <a:pt x="3566499" y="420041"/>
                  </a:lnTo>
                  <a:lnTo>
                    <a:pt x="3498909" y="388253"/>
                  </a:lnTo>
                  <a:lnTo>
                    <a:pt x="3463317" y="373031"/>
                  </a:lnTo>
                  <a:lnTo>
                    <a:pt x="3426575" y="358260"/>
                  </a:lnTo>
                  <a:lnTo>
                    <a:pt x="3388718" y="343943"/>
                  </a:lnTo>
                  <a:lnTo>
                    <a:pt x="3349782" y="330085"/>
                  </a:lnTo>
                  <a:lnTo>
                    <a:pt x="3309803" y="316688"/>
                  </a:lnTo>
                  <a:lnTo>
                    <a:pt x="3268816" y="303755"/>
                  </a:lnTo>
                  <a:lnTo>
                    <a:pt x="3226856" y="291288"/>
                  </a:lnTo>
                  <a:lnTo>
                    <a:pt x="3183960" y="279292"/>
                  </a:lnTo>
                  <a:lnTo>
                    <a:pt x="3140162" y="267770"/>
                  </a:lnTo>
                  <a:lnTo>
                    <a:pt x="3095499" y="256723"/>
                  </a:lnTo>
                  <a:lnTo>
                    <a:pt x="3050006" y="246157"/>
                  </a:lnTo>
                  <a:lnTo>
                    <a:pt x="3003718" y="236072"/>
                  </a:lnTo>
                  <a:lnTo>
                    <a:pt x="2956671" y="226474"/>
                  </a:lnTo>
                  <a:lnTo>
                    <a:pt x="2908901" y="217364"/>
                  </a:lnTo>
                  <a:lnTo>
                    <a:pt x="2860444" y="208746"/>
                  </a:lnTo>
                  <a:lnTo>
                    <a:pt x="2811334" y="200623"/>
                  </a:lnTo>
                  <a:lnTo>
                    <a:pt x="2761607" y="192998"/>
                  </a:lnTo>
                  <a:lnTo>
                    <a:pt x="2711300" y="185874"/>
                  </a:lnTo>
                  <a:lnTo>
                    <a:pt x="2660447" y="179254"/>
                  </a:lnTo>
                  <a:lnTo>
                    <a:pt x="2609084" y="173142"/>
                  </a:lnTo>
                  <a:lnTo>
                    <a:pt x="2557247" y="167540"/>
                  </a:lnTo>
                  <a:lnTo>
                    <a:pt x="2504971" y="162452"/>
                  </a:lnTo>
                  <a:lnTo>
                    <a:pt x="2452292" y="157880"/>
                  </a:lnTo>
                  <a:lnTo>
                    <a:pt x="2399245" y="153828"/>
                  </a:lnTo>
                  <a:lnTo>
                    <a:pt x="2345867" y="150298"/>
                  </a:lnTo>
                  <a:lnTo>
                    <a:pt x="2292192" y="147295"/>
                  </a:lnTo>
                  <a:lnTo>
                    <a:pt x="2238256" y="144820"/>
                  </a:lnTo>
                  <a:lnTo>
                    <a:pt x="2184095" y="142877"/>
                  </a:lnTo>
                  <a:lnTo>
                    <a:pt x="2129745" y="141470"/>
                  </a:lnTo>
                  <a:lnTo>
                    <a:pt x="2075240" y="140601"/>
                  </a:lnTo>
                  <a:lnTo>
                    <a:pt x="2020617" y="140273"/>
                  </a:lnTo>
                  <a:lnTo>
                    <a:pt x="1965911" y="140489"/>
                  </a:lnTo>
                  <a:lnTo>
                    <a:pt x="1911157" y="141253"/>
                  </a:lnTo>
                  <a:lnTo>
                    <a:pt x="1856392" y="142568"/>
                  </a:lnTo>
                  <a:lnTo>
                    <a:pt x="1801651" y="144436"/>
                  </a:lnTo>
                  <a:lnTo>
                    <a:pt x="1746968" y="146861"/>
                  </a:lnTo>
                  <a:lnTo>
                    <a:pt x="1692381" y="149846"/>
                  </a:lnTo>
                  <a:lnTo>
                    <a:pt x="1637925" y="153394"/>
                  </a:lnTo>
                  <a:lnTo>
                    <a:pt x="1583634" y="157508"/>
                  </a:lnTo>
                  <a:lnTo>
                    <a:pt x="1529545" y="162191"/>
                  </a:lnTo>
                  <a:lnTo>
                    <a:pt x="1475694" y="167446"/>
                  </a:lnTo>
                  <a:lnTo>
                    <a:pt x="1422115" y="173276"/>
                  </a:lnTo>
                  <a:lnTo>
                    <a:pt x="1368845" y="179685"/>
                  </a:lnTo>
                  <a:lnTo>
                    <a:pt x="1315919" y="186676"/>
                  </a:lnTo>
                  <a:lnTo>
                    <a:pt x="1263372" y="194251"/>
                  </a:lnTo>
                  <a:lnTo>
                    <a:pt x="1211240" y="202414"/>
                  </a:lnTo>
                  <a:lnTo>
                    <a:pt x="1159560" y="211167"/>
                  </a:lnTo>
                  <a:lnTo>
                    <a:pt x="1108365" y="220515"/>
                  </a:lnTo>
                  <a:lnTo>
                    <a:pt x="1057692" y="230459"/>
                  </a:lnTo>
                  <a:lnTo>
                    <a:pt x="992028" y="244425"/>
                  </a:lnTo>
                  <a:lnTo>
                    <a:pt x="928626" y="259159"/>
                  </a:lnTo>
                  <a:lnTo>
                    <a:pt x="867509" y="274633"/>
                  </a:lnTo>
                  <a:lnTo>
                    <a:pt x="808697" y="290818"/>
                  </a:lnTo>
                  <a:lnTo>
                    <a:pt x="752211" y="307686"/>
                  </a:lnTo>
                  <a:lnTo>
                    <a:pt x="698073" y="325208"/>
                  </a:lnTo>
                  <a:lnTo>
                    <a:pt x="646304" y="343357"/>
                  </a:lnTo>
                  <a:lnTo>
                    <a:pt x="596923" y="362104"/>
                  </a:lnTo>
                  <a:lnTo>
                    <a:pt x="549953" y="381422"/>
                  </a:lnTo>
                  <a:lnTo>
                    <a:pt x="505415" y="401281"/>
                  </a:lnTo>
                  <a:lnTo>
                    <a:pt x="463329" y="421653"/>
                  </a:lnTo>
                  <a:lnTo>
                    <a:pt x="423717" y="442511"/>
                  </a:lnTo>
                  <a:lnTo>
                    <a:pt x="386600" y="463825"/>
                  </a:lnTo>
                  <a:lnTo>
                    <a:pt x="351998" y="485569"/>
                  </a:lnTo>
                  <a:lnTo>
                    <a:pt x="319933" y="507713"/>
                  </a:lnTo>
                  <a:lnTo>
                    <a:pt x="263497" y="553090"/>
                  </a:lnTo>
                  <a:lnTo>
                    <a:pt x="217460" y="599730"/>
                  </a:lnTo>
                  <a:lnTo>
                    <a:pt x="181992" y="647407"/>
                  </a:lnTo>
                  <a:lnTo>
                    <a:pt x="157259" y="695895"/>
                  </a:lnTo>
                  <a:lnTo>
                    <a:pt x="143430" y="744968"/>
                  </a:lnTo>
                  <a:lnTo>
                    <a:pt x="140657" y="769654"/>
                  </a:lnTo>
                  <a:lnTo>
                    <a:pt x="140674" y="794401"/>
                  </a:lnTo>
                  <a:lnTo>
                    <a:pt x="149159" y="843967"/>
                  </a:lnTo>
                  <a:lnTo>
                    <a:pt x="169053" y="893441"/>
                  </a:lnTo>
                  <a:lnTo>
                    <a:pt x="200524" y="942596"/>
                  </a:lnTo>
                  <a:lnTo>
                    <a:pt x="243742" y="991206"/>
                  </a:lnTo>
                  <a:lnTo>
                    <a:pt x="298873" y="1039046"/>
                  </a:lnTo>
                  <a:lnTo>
                    <a:pt x="330959" y="1062607"/>
                  </a:lnTo>
                  <a:lnTo>
                    <a:pt x="366087" y="1085890"/>
                  </a:lnTo>
                  <a:lnTo>
                    <a:pt x="404277" y="1108867"/>
                  </a:lnTo>
                  <a:lnTo>
                    <a:pt x="438036" y="1127521"/>
                  </a:lnTo>
                  <a:lnTo>
                    <a:pt x="473551" y="1145725"/>
                  </a:lnTo>
                  <a:lnTo>
                    <a:pt x="510781" y="1163466"/>
                  </a:lnTo>
                  <a:lnTo>
                    <a:pt x="549684" y="1180731"/>
                  </a:lnTo>
                  <a:lnTo>
                    <a:pt x="590219" y="1197509"/>
                  </a:lnTo>
                  <a:lnTo>
                    <a:pt x="632342" y="1213786"/>
                  </a:lnTo>
                  <a:lnTo>
                    <a:pt x="676014" y="1229552"/>
                  </a:lnTo>
                  <a:lnTo>
                    <a:pt x="721192" y="1244793"/>
                  </a:lnTo>
                  <a:lnTo>
                    <a:pt x="767834" y="1259497"/>
                  </a:lnTo>
                  <a:lnTo>
                    <a:pt x="815898" y="1273652"/>
                  </a:lnTo>
                  <a:lnTo>
                    <a:pt x="865343" y="1287246"/>
                  </a:lnTo>
                  <a:lnTo>
                    <a:pt x="916127" y="1300266"/>
                  </a:lnTo>
                  <a:lnTo>
                    <a:pt x="968209" y="1312700"/>
                  </a:lnTo>
                  <a:lnTo>
                    <a:pt x="1021545" y="1324536"/>
                  </a:lnTo>
                  <a:lnTo>
                    <a:pt x="1076095" y="1335761"/>
                  </a:lnTo>
                  <a:lnTo>
                    <a:pt x="1131817" y="1346363"/>
                  </a:lnTo>
                  <a:lnTo>
                    <a:pt x="1188669" y="1356330"/>
                  </a:lnTo>
                  <a:lnTo>
                    <a:pt x="1246610" y="1365650"/>
                  </a:lnTo>
                  <a:lnTo>
                    <a:pt x="1305596" y="1374310"/>
                  </a:lnTo>
                  <a:lnTo>
                    <a:pt x="1167293" y="1489626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77049" y="3934206"/>
              <a:ext cx="2087880" cy="1728470"/>
            </a:xfrm>
            <a:custGeom>
              <a:avLst/>
              <a:gdLst/>
              <a:ahLst/>
              <a:cxnLst/>
              <a:rect l="l" t="t" r="r" b="b"/>
              <a:pathLst>
                <a:path w="2087879" h="1728470">
                  <a:moveTo>
                    <a:pt x="1799844" y="0"/>
                  </a:moveTo>
                  <a:lnTo>
                    <a:pt x="288035" y="0"/>
                  </a:lnTo>
                  <a:lnTo>
                    <a:pt x="241302" y="3768"/>
                  </a:lnTo>
                  <a:lnTo>
                    <a:pt x="196973" y="14679"/>
                  </a:lnTo>
                  <a:lnTo>
                    <a:pt x="155643" y="32140"/>
                  </a:lnTo>
                  <a:lnTo>
                    <a:pt x="117902" y="55558"/>
                  </a:lnTo>
                  <a:lnTo>
                    <a:pt x="84343" y="84343"/>
                  </a:lnTo>
                  <a:lnTo>
                    <a:pt x="55558" y="117902"/>
                  </a:lnTo>
                  <a:lnTo>
                    <a:pt x="32140" y="155643"/>
                  </a:lnTo>
                  <a:lnTo>
                    <a:pt x="14679" y="196973"/>
                  </a:lnTo>
                  <a:lnTo>
                    <a:pt x="3768" y="241302"/>
                  </a:lnTo>
                  <a:lnTo>
                    <a:pt x="0" y="288036"/>
                  </a:lnTo>
                  <a:lnTo>
                    <a:pt x="0" y="1440180"/>
                  </a:lnTo>
                  <a:lnTo>
                    <a:pt x="3768" y="1486913"/>
                  </a:lnTo>
                  <a:lnTo>
                    <a:pt x="14679" y="1531242"/>
                  </a:lnTo>
                  <a:lnTo>
                    <a:pt x="32140" y="1572572"/>
                  </a:lnTo>
                  <a:lnTo>
                    <a:pt x="55558" y="1610313"/>
                  </a:lnTo>
                  <a:lnTo>
                    <a:pt x="84343" y="1643872"/>
                  </a:lnTo>
                  <a:lnTo>
                    <a:pt x="117902" y="1672657"/>
                  </a:lnTo>
                  <a:lnTo>
                    <a:pt x="155643" y="1696075"/>
                  </a:lnTo>
                  <a:lnTo>
                    <a:pt x="196973" y="1713536"/>
                  </a:lnTo>
                  <a:lnTo>
                    <a:pt x="241302" y="1724447"/>
                  </a:lnTo>
                  <a:lnTo>
                    <a:pt x="288035" y="1728216"/>
                  </a:lnTo>
                  <a:lnTo>
                    <a:pt x="1799844" y="1728216"/>
                  </a:lnTo>
                  <a:lnTo>
                    <a:pt x="1846577" y="1724447"/>
                  </a:lnTo>
                  <a:lnTo>
                    <a:pt x="1890906" y="1713536"/>
                  </a:lnTo>
                  <a:lnTo>
                    <a:pt x="1932236" y="1696075"/>
                  </a:lnTo>
                  <a:lnTo>
                    <a:pt x="1969977" y="1672657"/>
                  </a:lnTo>
                  <a:lnTo>
                    <a:pt x="2003536" y="1643872"/>
                  </a:lnTo>
                  <a:lnTo>
                    <a:pt x="2032321" y="1610313"/>
                  </a:lnTo>
                  <a:lnTo>
                    <a:pt x="2055739" y="1572572"/>
                  </a:lnTo>
                  <a:lnTo>
                    <a:pt x="2073200" y="1531242"/>
                  </a:lnTo>
                  <a:lnTo>
                    <a:pt x="2084111" y="1486913"/>
                  </a:lnTo>
                  <a:lnTo>
                    <a:pt x="2087879" y="1440180"/>
                  </a:lnTo>
                  <a:lnTo>
                    <a:pt x="2087879" y="288036"/>
                  </a:lnTo>
                  <a:lnTo>
                    <a:pt x="2084111" y="241302"/>
                  </a:lnTo>
                  <a:lnTo>
                    <a:pt x="2073200" y="196973"/>
                  </a:lnTo>
                  <a:lnTo>
                    <a:pt x="2055739" y="155643"/>
                  </a:lnTo>
                  <a:lnTo>
                    <a:pt x="2032321" y="117902"/>
                  </a:lnTo>
                  <a:lnTo>
                    <a:pt x="2003536" y="84343"/>
                  </a:lnTo>
                  <a:lnTo>
                    <a:pt x="1969977" y="55558"/>
                  </a:lnTo>
                  <a:lnTo>
                    <a:pt x="1932236" y="32140"/>
                  </a:lnTo>
                  <a:lnTo>
                    <a:pt x="1890906" y="14679"/>
                  </a:lnTo>
                  <a:lnTo>
                    <a:pt x="1846577" y="3768"/>
                  </a:lnTo>
                  <a:lnTo>
                    <a:pt x="1799844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77049" y="3934206"/>
              <a:ext cx="2087880" cy="1728470"/>
            </a:xfrm>
            <a:custGeom>
              <a:avLst/>
              <a:gdLst/>
              <a:ahLst/>
              <a:cxnLst/>
              <a:rect l="l" t="t" r="r" b="b"/>
              <a:pathLst>
                <a:path w="2087879" h="1728470">
                  <a:moveTo>
                    <a:pt x="0" y="288036"/>
                  </a:moveTo>
                  <a:lnTo>
                    <a:pt x="3768" y="241302"/>
                  </a:lnTo>
                  <a:lnTo>
                    <a:pt x="14679" y="196973"/>
                  </a:lnTo>
                  <a:lnTo>
                    <a:pt x="32140" y="155643"/>
                  </a:lnTo>
                  <a:lnTo>
                    <a:pt x="55558" y="117902"/>
                  </a:lnTo>
                  <a:lnTo>
                    <a:pt x="84343" y="84343"/>
                  </a:lnTo>
                  <a:lnTo>
                    <a:pt x="117902" y="55558"/>
                  </a:lnTo>
                  <a:lnTo>
                    <a:pt x="155643" y="32140"/>
                  </a:lnTo>
                  <a:lnTo>
                    <a:pt x="196973" y="14679"/>
                  </a:lnTo>
                  <a:lnTo>
                    <a:pt x="241302" y="3768"/>
                  </a:lnTo>
                  <a:lnTo>
                    <a:pt x="288035" y="0"/>
                  </a:lnTo>
                  <a:lnTo>
                    <a:pt x="1799844" y="0"/>
                  </a:lnTo>
                  <a:lnTo>
                    <a:pt x="1846577" y="3768"/>
                  </a:lnTo>
                  <a:lnTo>
                    <a:pt x="1890906" y="14679"/>
                  </a:lnTo>
                  <a:lnTo>
                    <a:pt x="1932236" y="32140"/>
                  </a:lnTo>
                  <a:lnTo>
                    <a:pt x="1969977" y="55558"/>
                  </a:lnTo>
                  <a:lnTo>
                    <a:pt x="2003536" y="84343"/>
                  </a:lnTo>
                  <a:lnTo>
                    <a:pt x="2032321" y="117902"/>
                  </a:lnTo>
                  <a:lnTo>
                    <a:pt x="2055739" y="155643"/>
                  </a:lnTo>
                  <a:lnTo>
                    <a:pt x="2073200" y="196973"/>
                  </a:lnTo>
                  <a:lnTo>
                    <a:pt x="2084111" y="241302"/>
                  </a:lnTo>
                  <a:lnTo>
                    <a:pt x="2087879" y="288036"/>
                  </a:lnTo>
                  <a:lnTo>
                    <a:pt x="2087879" y="1440180"/>
                  </a:lnTo>
                  <a:lnTo>
                    <a:pt x="2084111" y="1486913"/>
                  </a:lnTo>
                  <a:lnTo>
                    <a:pt x="2073200" y="1531242"/>
                  </a:lnTo>
                  <a:lnTo>
                    <a:pt x="2055739" y="1572572"/>
                  </a:lnTo>
                  <a:lnTo>
                    <a:pt x="2032321" y="1610313"/>
                  </a:lnTo>
                  <a:lnTo>
                    <a:pt x="2003536" y="1643872"/>
                  </a:lnTo>
                  <a:lnTo>
                    <a:pt x="1969977" y="1672657"/>
                  </a:lnTo>
                  <a:lnTo>
                    <a:pt x="1932236" y="1696075"/>
                  </a:lnTo>
                  <a:lnTo>
                    <a:pt x="1890906" y="1713536"/>
                  </a:lnTo>
                  <a:lnTo>
                    <a:pt x="1846577" y="1724447"/>
                  </a:lnTo>
                  <a:lnTo>
                    <a:pt x="1799844" y="1728216"/>
                  </a:lnTo>
                  <a:lnTo>
                    <a:pt x="288035" y="1728216"/>
                  </a:lnTo>
                  <a:lnTo>
                    <a:pt x="241302" y="1724447"/>
                  </a:lnTo>
                  <a:lnTo>
                    <a:pt x="196973" y="1713536"/>
                  </a:lnTo>
                  <a:lnTo>
                    <a:pt x="155643" y="1696075"/>
                  </a:lnTo>
                  <a:lnTo>
                    <a:pt x="117902" y="1672657"/>
                  </a:lnTo>
                  <a:lnTo>
                    <a:pt x="84343" y="1643872"/>
                  </a:lnTo>
                  <a:lnTo>
                    <a:pt x="55558" y="1610313"/>
                  </a:lnTo>
                  <a:lnTo>
                    <a:pt x="32140" y="1572572"/>
                  </a:lnTo>
                  <a:lnTo>
                    <a:pt x="14679" y="1531242"/>
                  </a:lnTo>
                  <a:lnTo>
                    <a:pt x="3768" y="1486913"/>
                  </a:lnTo>
                  <a:lnTo>
                    <a:pt x="0" y="1440180"/>
                  </a:lnTo>
                  <a:lnTo>
                    <a:pt x="0" y="2880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50405" y="4050538"/>
            <a:ext cx="174307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Verdana"/>
                <a:cs typeface="Verdana"/>
              </a:rPr>
              <a:t>Оценочная </a:t>
            </a:r>
            <a:r>
              <a:rPr sz="1200" b="1" i="1" dirty="0">
                <a:latin typeface="Verdana"/>
                <a:cs typeface="Verdana"/>
              </a:rPr>
              <a:t> </a:t>
            </a:r>
            <a:r>
              <a:rPr sz="1200" b="1" i="1" spc="-5" dirty="0">
                <a:latin typeface="Verdana"/>
                <a:cs typeface="Verdana"/>
              </a:rPr>
              <a:t>самостоятельность </a:t>
            </a:r>
            <a:r>
              <a:rPr sz="1200" b="1" i="1" spc="-4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школьников,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задания </a:t>
            </a:r>
            <a:r>
              <a:rPr sz="1200" spc="-40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на</a:t>
            </a:r>
            <a:r>
              <a:rPr sz="1200" spc="-5" dirty="0">
                <a:latin typeface="Verdana"/>
                <a:cs typeface="Verdana"/>
              </a:rPr>
              <a:t> само-</a:t>
            </a:r>
            <a:r>
              <a:rPr sz="1200" dirty="0">
                <a:latin typeface="Verdana"/>
                <a:cs typeface="Verdana"/>
              </a:rPr>
              <a:t> и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взаимооценку:</a:t>
            </a:r>
            <a:endParaRPr sz="1200">
              <a:latin typeface="Verdana"/>
              <a:cs typeface="Verdana"/>
            </a:endParaRPr>
          </a:p>
          <a:p>
            <a:pPr marL="70485" marR="63500" algn="ctr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кейсы, ролевые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игры,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диспуты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и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др.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216332" y="1976564"/>
            <a:ext cx="2402205" cy="1537970"/>
            <a:chOff x="6216332" y="1976564"/>
            <a:chExt cx="2402205" cy="1537970"/>
          </a:xfrm>
        </p:grpSpPr>
        <p:sp>
          <p:nvSpPr>
            <p:cNvPr id="10" name="object 10"/>
            <p:cNvSpPr/>
            <p:nvPr/>
          </p:nvSpPr>
          <p:spPr>
            <a:xfrm>
              <a:off x="6229350" y="1989581"/>
              <a:ext cx="2376170" cy="1511935"/>
            </a:xfrm>
            <a:custGeom>
              <a:avLst/>
              <a:gdLst/>
              <a:ahLst/>
              <a:cxnLst/>
              <a:rect l="l" t="t" r="r" b="b"/>
              <a:pathLst>
                <a:path w="2376170" h="1511935">
                  <a:moveTo>
                    <a:pt x="2123948" y="0"/>
                  </a:moveTo>
                  <a:lnTo>
                    <a:pt x="251967" y="0"/>
                  </a:lnTo>
                  <a:lnTo>
                    <a:pt x="206667" y="4058"/>
                  </a:lnTo>
                  <a:lnTo>
                    <a:pt x="164034" y="15759"/>
                  </a:lnTo>
                  <a:lnTo>
                    <a:pt x="124779" y="34393"/>
                  </a:lnTo>
                  <a:lnTo>
                    <a:pt x="89614" y="59248"/>
                  </a:lnTo>
                  <a:lnTo>
                    <a:pt x="59248" y="89614"/>
                  </a:lnTo>
                  <a:lnTo>
                    <a:pt x="34393" y="124779"/>
                  </a:lnTo>
                  <a:lnTo>
                    <a:pt x="15759" y="164034"/>
                  </a:lnTo>
                  <a:lnTo>
                    <a:pt x="4058" y="206667"/>
                  </a:lnTo>
                  <a:lnTo>
                    <a:pt x="0" y="251967"/>
                  </a:lnTo>
                  <a:lnTo>
                    <a:pt x="0" y="1259839"/>
                  </a:lnTo>
                  <a:lnTo>
                    <a:pt x="4058" y="1305140"/>
                  </a:lnTo>
                  <a:lnTo>
                    <a:pt x="15759" y="1347773"/>
                  </a:lnTo>
                  <a:lnTo>
                    <a:pt x="34393" y="1387028"/>
                  </a:lnTo>
                  <a:lnTo>
                    <a:pt x="59248" y="1422193"/>
                  </a:lnTo>
                  <a:lnTo>
                    <a:pt x="89614" y="1452559"/>
                  </a:lnTo>
                  <a:lnTo>
                    <a:pt x="124779" y="1477414"/>
                  </a:lnTo>
                  <a:lnTo>
                    <a:pt x="164034" y="1496048"/>
                  </a:lnTo>
                  <a:lnTo>
                    <a:pt x="206667" y="1507749"/>
                  </a:lnTo>
                  <a:lnTo>
                    <a:pt x="251967" y="1511807"/>
                  </a:lnTo>
                  <a:lnTo>
                    <a:pt x="2123948" y="1511807"/>
                  </a:lnTo>
                  <a:lnTo>
                    <a:pt x="2169248" y="1507749"/>
                  </a:lnTo>
                  <a:lnTo>
                    <a:pt x="2211881" y="1496048"/>
                  </a:lnTo>
                  <a:lnTo>
                    <a:pt x="2251136" y="1477414"/>
                  </a:lnTo>
                  <a:lnTo>
                    <a:pt x="2286301" y="1452559"/>
                  </a:lnTo>
                  <a:lnTo>
                    <a:pt x="2316667" y="1422193"/>
                  </a:lnTo>
                  <a:lnTo>
                    <a:pt x="2341522" y="1387028"/>
                  </a:lnTo>
                  <a:lnTo>
                    <a:pt x="2360156" y="1347773"/>
                  </a:lnTo>
                  <a:lnTo>
                    <a:pt x="2371857" y="1305140"/>
                  </a:lnTo>
                  <a:lnTo>
                    <a:pt x="2375916" y="1259839"/>
                  </a:lnTo>
                  <a:lnTo>
                    <a:pt x="2375916" y="251967"/>
                  </a:lnTo>
                  <a:lnTo>
                    <a:pt x="2371857" y="206667"/>
                  </a:lnTo>
                  <a:lnTo>
                    <a:pt x="2360156" y="164034"/>
                  </a:lnTo>
                  <a:lnTo>
                    <a:pt x="2341522" y="124779"/>
                  </a:lnTo>
                  <a:lnTo>
                    <a:pt x="2316667" y="89614"/>
                  </a:lnTo>
                  <a:lnTo>
                    <a:pt x="2286301" y="59248"/>
                  </a:lnTo>
                  <a:lnTo>
                    <a:pt x="2251136" y="34393"/>
                  </a:lnTo>
                  <a:lnTo>
                    <a:pt x="2211881" y="15759"/>
                  </a:lnTo>
                  <a:lnTo>
                    <a:pt x="2169248" y="4058"/>
                  </a:lnTo>
                  <a:lnTo>
                    <a:pt x="2123948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29350" y="1989581"/>
              <a:ext cx="2376170" cy="1511935"/>
            </a:xfrm>
            <a:custGeom>
              <a:avLst/>
              <a:gdLst/>
              <a:ahLst/>
              <a:cxnLst/>
              <a:rect l="l" t="t" r="r" b="b"/>
              <a:pathLst>
                <a:path w="2376170" h="1511935">
                  <a:moveTo>
                    <a:pt x="0" y="251967"/>
                  </a:moveTo>
                  <a:lnTo>
                    <a:pt x="4058" y="206667"/>
                  </a:lnTo>
                  <a:lnTo>
                    <a:pt x="15759" y="164034"/>
                  </a:lnTo>
                  <a:lnTo>
                    <a:pt x="34393" y="124779"/>
                  </a:lnTo>
                  <a:lnTo>
                    <a:pt x="59248" y="89614"/>
                  </a:lnTo>
                  <a:lnTo>
                    <a:pt x="89614" y="59248"/>
                  </a:lnTo>
                  <a:lnTo>
                    <a:pt x="124779" y="34393"/>
                  </a:lnTo>
                  <a:lnTo>
                    <a:pt x="164034" y="15759"/>
                  </a:lnTo>
                  <a:lnTo>
                    <a:pt x="206667" y="4058"/>
                  </a:lnTo>
                  <a:lnTo>
                    <a:pt x="251967" y="0"/>
                  </a:lnTo>
                  <a:lnTo>
                    <a:pt x="2123948" y="0"/>
                  </a:lnTo>
                  <a:lnTo>
                    <a:pt x="2169248" y="4058"/>
                  </a:lnTo>
                  <a:lnTo>
                    <a:pt x="2211881" y="15759"/>
                  </a:lnTo>
                  <a:lnTo>
                    <a:pt x="2251136" y="34393"/>
                  </a:lnTo>
                  <a:lnTo>
                    <a:pt x="2286301" y="59248"/>
                  </a:lnTo>
                  <a:lnTo>
                    <a:pt x="2316667" y="89614"/>
                  </a:lnTo>
                  <a:lnTo>
                    <a:pt x="2341522" y="124779"/>
                  </a:lnTo>
                  <a:lnTo>
                    <a:pt x="2360156" y="164034"/>
                  </a:lnTo>
                  <a:lnTo>
                    <a:pt x="2371857" y="206667"/>
                  </a:lnTo>
                  <a:lnTo>
                    <a:pt x="2375916" y="251967"/>
                  </a:lnTo>
                  <a:lnTo>
                    <a:pt x="2375916" y="1259839"/>
                  </a:lnTo>
                  <a:lnTo>
                    <a:pt x="2371857" y="1305140"/>
                  </a:lnTo>
                  <a:lnTo>
                    <a:pt x="2360156" y="1347773"/>
                  </a:lnTo>
                  <a:lnTo>
                    <a:pt x="2341522" y="1387028"/>
                  </a:lnTo>
                  <a:lnTo>
                    <a:pt x="2316667" y="1422193"/>
                  </a:lnTo>
                  <a:lnTo>
                    <a:pt x="2286301" y="1452559"/>
                  </a:lnTo>
                  <a:lnTo>
                    <a:pt x="2251136" y="1477414"/>
                  </a:lnTo>
                  <a:lnTo>
                    <a:pt x="2211881" y="1496048"/>
                  </a:lnTo>
                  <a:lnTo>
                    <a:pt x="2169248" y="1507749"/>
                  </a:lnTo>
                  <a:lnTo>
                    <a:pt x="2123948" y="1511807"/>
                  </a:lnTo>
                  <a:lnTo>
                    <a:pt x="251967" y="1511807"/>
                  </a:lnTo>
                  <a:lnTo>
                    <a:pt x="206667" y="1507749"/>
                  </a:lnTo>
                  <a:lnTo>
                    <a:pt x="164034" y="1496048"/>
                  </a:lnTo>
                  <a:lnTo>
                    <a:pt x="124779" y="1477414"/>
                  </a:lnTo>
                  <a:lnTo>
                    <a:pt x="89614" y="1452559"/>
                  </a:lnTo>
                  <a:lnTo>
                    <a:pt x="59248" y="1422193"/>
                  </a:lnTo>
                  <a:lnTo>
                    <a:pt x="34393" y="1387028"/>
                  </a:lnTo>
                  <a:lnTo>
                    <a:pt x="15759" y="1347773"/>
                  </a:lnTo>
                  <a:lnTo>
                    <a:pt x="4058" y="1305140"/>
                  </a:lnTo>
                  <a:lnTo>
                    <a:pt x="0" y="1259839"/>
                  </a:lnTo>
                  <a:lnTo>
                    <a:pt x="0" y="2519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14261" y="2094738"/>
            <a:ext cx="2005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Verdana"/>
                <a:cs typeface="Verdana"/>
              </a:rPr>
              <a:t>Поисковая</a:t>
            </a:r>
            <a:r>
              <a:rPr sz="1200" b="1" i="1" spc="-65" dirty="0">
                <a:latin typeface="Verdana"/>
                <a:cs typeface="Verdana"/>
              </a:rPr>
              <a:t> </a:t>
            </a:r>
            <a:r>
              <a:rPr sz="1200" b="1" i="1" spc="-5" dirty="0">
                <a:latin typeface="Verdana"/>
                <a:cs typeface="Verdana"/>
              </a:rPr>
              <a:t>активность</a:t>
            </a:r>
            <a:endParaRPr sz="1200">
              <a:latin typeface="Verdana"/>
              <a:cs typeface="Verdana"/>
            </a:endParaRPr>
          </a:p>
          <a:p>
            <a:pPr marL="202565" marR="121285" indent="-74930">
              <a:lnSpc>
                <a:spcPct val="100000"/>
              </a:lnSpc>
            </a:pPr>
            <a:r>
              <a:rPr sz="1200" i="1" dirty="0">
                <a:latin typeface="Verdana"/>
                <a:cs typeface="Verdana"/>
              </a:rPr>
              <a:t>– </a:t>
            </a:r>
            <a:r>
              <a:rPr sz="1200" spc="-5" dirty="0">
                <a:latin typeface="Verdana"/>
                <a:cs typeface="Verdana"/>
              </a:rPr>
              <a:t>задания поискового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характера,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учебные</a:t>
            </a:r>
            <a:endParaRPr sz="1200">
              <a:latin typeface="Verdana"/>
              <a:cs typeface="Verdana"/>
            </a:endParaRPr>
          </a:p>
          <a:p>
            <a:pPr marL="65405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исследования,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проекты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24008" y="1040828"/>
            <a:ext cx="2402205" cy="1682750"/>
            <a:chOff x="3624008" y="1040828"/>
            <a:chExt cx="2402205" cy="1682750"/>
          </a:xfrm>
        </p:grpSpPr>
        <p:sp>
          <p:nvSpPr>
            <p:cNvPr id="14" name="object 14"/>
            <p:cNvSpPr/>
            <p:nvPr/>
          </p:nvSpPr>
          <p:spPr>
            <a:xfrm>
              <a:off x="3637026" y="1053846"/>
              <a:ext cx="2376170" cy="1656714"/>
            </a:xfrm>
            <a:custGeom>
              <a:avLst/>
              <a:gdLst/>
              <a:ahLst/>
              <a:cxnLst/>
              <a:rect l="l" t="t" r="r" b="b"/>
              <a:pathLst>
                <a:path w="2376170" h="1656714">
                  <a:moveTo>
                    <a:pt x="2099818" y="0"/>
                  </a:moveTo>
                  <a:lnTo>
                    <a:pt x="276098" y="0"/>
                  </a:lnTo>
                  <a:lnTo>
                    <a:pt x="226457" y="4446"/>
                  </a:lnTo>
                  <a:lnTo>
                    <a:pt x="179741" y="17268"/>
                  </a:lnTo>
                  <a:lnTo>
                    <a:pt x="136727" y="37686"/>
                  </a:lnTo>
                  <a:lnTo>
                    <a:pt x="98194" y="64920"/>
                  </a:lnTo>
                  <a:lnTo>
                    <a:pt x="64920" y="98194"/>
                  </a:lnTo>
                  <a:lnTo>
                    <a:pt x="37686" y="136727"/>
                  </a:lnTo>
                  <a:lnTo>
                    <a:pt x="17268" y="179741"/>
                  </a:lnTo>
                  <a:lnTo>
                    <a:pt x="4446" y="226457"/>
                  </a:lnTo>
                  <a:lnTo>
                    <a:pt x="0" y="276098"/>
                  </a:lnTo>
                  <a:lnTo>
                    <a:pt x="0" y="1380489"/>
                  </a:lnTo>
                  <a:lnTo>
                    <a:pt x="4446" y="1430130"/>
                  </a:lnTo>
                  <a:lnTo>
                    <a:pt x="17268" y="1476846"/>
                  </a:lnTo>
                  <a:lnTo>
                    <a:pt x="37686" y="1519860"/>
                  </a:lnTo>
                  <a:lnTo>
                    <a:pt x="64920" y="1558393"/>
                  </a:lnTo>
                  <a:lnTo>
                    <a:pt x="98194" y="1591667"/>
                  </a:lnTo>
                  <a:lnTo>
                    <a:pt x="136727" y="1618901"/>
                  </a:lnTo>
                  <a:lnTo>
                    <a:pt x="179741" y="1639319"/>
                  </a:lnTo>
                  <a:lnTo>
                    <a:pt x="226457" y="1652141"/>
                  </a:lnTo>
                  <a:lnTo>
                    <a:pt x="276098" y="1656588"/>
                  </a:lnTo>
                  <a:lnTo>
                    <a:pt x="2099818" y="1656588"/>
                  </a:lnTo>
                  <a:lnTo>
                    <a:pt x="2149458" y="1652141"/>
                  </a:lnTo>
                  <a:lnTo>
                    <a:pt x="2196174" y="1639319"/>
                  </a:lnTo>
                  <a:lnTo>
                    <a:pt x="2239188" y="1618901"/>
                  </a:lnTo>
                  <a:lnTo>
                    <a:pt x="2277721" y="1591667"/>
                  </a:lnTo>
                  <a:lnTo>
                    <a:pt x="2310995" y="1558393"/>
                  </a:lnTo>
                  <a:lnTo>
                    <a:pt x="2338229" y="1519860"/>
                  </a:lnTo>
                  <a:lnTo>
                    <a:pt x="2358647" y="1476846"/>
                  </a:lnTo>
                  <a:lnTo>
                    <a:pt x="2371469" y="1430130"/>
                  </a:lnTo>
                  <a:lnTo>
                    <a:pt x="2375916" y="1380489"/>
                  </a:lnTo>
                  <a:lnTo>
                    <a:pt x="2375916" y="276098"/>
                  </a:lnTo>
                  <a:lnTo>
                    <a:pt x="2371469" y="226457"/>
                  </a:lnTo>
                  <a:lnTo>
                    <a:pt x="2358647" y="179741"/>
                  </a:lnTo>
                  <a:lnTo>
                    <a:pt x="2338229" y="136727"/>
                  </a:lnTo>
                  <a:lnTo>
                    <a:pt x="2310995" y="98194"/>
                  </a:lnTo>
                  <a:lnTo>
                    <a:pt x="2277721" y="64920"/>
                  </a:lnTo>
                  <a:lnTo>
                    <a:pt x="2239188" y="37686"/>
                  </a:lnTo>
                  <a:lnTo>
                    <a:pt x="2196174" y="17268"/>
                  </a:lnTo>
                  <a:lnTo>
                    <a:pt x="2149458" y="4446"/>
                  </a:lnTo>
                  <a:lnTo>
                    <a:pt x="2099818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37026" y="1053846"/>
              <a:ext cx="2376170" cy="1656714"/>
            </a:xfrm>
            <a:custGeom>
              <a:avLst/>
              <a:gdLst/>
              <a:ahLst/>
              <a:cxnLst/>
              <a:rect l="l" t="t" r="r" b="b"/>
              <a:pathLst>
                <a:path w="2376170" h="1656714">
                  <a:moveTo>
                    <a:pt x="0" y="276098"/>
                  </a:moveTo>
                  <a:lnTo>
                    <a:pt x="4446" y="226457"/>
                  </a:lnTo>
                  <a:lnTo>
                    <a:pt x="17268" y="179741"/>
                  </a:lnTo>
                  <a:lnTo>
                    <a:pt x="37686" y="136727"/>
                  </a:lnTo>
                  <a:lnTo>
                    <a:pt x="64920" y="98194"/>
                  </a:lnTo>
                  <a:lnTo>
                    <a:pt x="98194" y="64920"/>
                  </a:lnTo>
                  <a:lnTo>
                    <a:pt x="136727" y="37686"/>
                  </a:lnTo>
                  <a:lnTo>
                    <a:pt x="179741" y="17268"/>
                  </a:lnTo>
                  <a:lnTo>
                    <a:pt x="226457" y="4446"/>
                  </a:lnTo>
                  <a:lnTo>
                    <a:pt x="276098" y="0"/>
                  </a:lnTo>
                  <a:lnTo>
                    <a:pt x="2099818" y="0"/>
                  </a:lnTo>
                  <a:lnTo>
                    <a:pt x="2149458" y="4446"/>
                  </a:lnTo>
                  <a:lnTo>
                    <a:pt x="2196174" y="17268"/>
                  </a:lnTo>
                  <a:lnTo>
                    <a:pt x="2239188" y="37686"/>
                  </a:lnTo>
                  <a:lnTo>
                    <a:pt x="2277721" y="64920"/>
                  </a:lnTo>
                  <a:lnTo>
                    <a:pt x="2310995" y="98194"/>
                  </a:lnTo>
                  <a:lnTo>
                    <a:pt x="2338229" y="136727"/>
                  </a:lnTo>
                  <a:lnTo>
                    <a:pt x="2358647" y="179741"/>
                  </a:lnTo>
                  <a:lnTo>
                    <a:pt x="2371469" y="226457"/>
                  </a:lnTo>
                  <a:lnTo>
                    <a:pt x="2375916" y="276098"/>
                  </a:lnTo>
                  <a:lnTo>
                    <a:pt x="2375916" y="1380489"/>
                  </a:lnTo>
                  <a:lnTo>
                    <a:pt x="2371469" y="1430130"/>
                  </a:lnTo>
                  <a:lnTo>
                    <a:pt x="2358647" y="1476846"/>
                  </a:lnTo>
                  <a:lnTo>
                    <a:pt x="2338229" y="1519860"/>
                  </a:lnTo>
                  <a:lnTo>
                    <a:pt x="2310995" y="1558393"/>
                  </a:lnTo>
                  <a:lnTo>
                    <a:pt x="2277721" y="1591667"/>
                  </a:lnTo>
                  <a:lnTo>
                    <a:pt x="2239188" y="1618901"/>
                  </a:lnTo>
                  <a:lnTo>
                    <a:pt x="2196174" y="1639319"/>
                  </a:lnTo>
                  <a:lnTo>
                    <a:pt x="2149458" y="1652141"/>
                  </a:lnTo>
                  <a:lnTo>
                    <a:pt x="2099818" y="1656588"/>
                  </a:lnTo>
                  <a:lnTo>
                    <a:pt x="276098" y="1656588"/>
                  </a:lnTo>
                  <a:lnTo>
                    <a:pt x="226457" y="1652141"/>
                  </a:lnTo>
                  <a:lnTo>
                    <a:pt x="179741" y="1639319"/>
                  </a:lnTo>
                  <a:lnTo>
                    <a:pt x="136727" y="1618901"/>
                  </a:lnTo>
                  <a:lnTo>
                    <a:pt x="98194" y="1591667"/>
                  </a:lnTo>
                  <a:lnTo>
                    <a:pt x="64920" y="1558393"/>
                  </a:lnTo>
                  <a:lnTo>
                    <a:pt x="37686" y="1519860"/>
                  </a:lnTo>
                  <a:lnTo>
                    <a:pt x="17268" y="1476846"/>
                  </a:lnTo>
                  <a:lnTo>
                    <a:pt x="4446" y="1430130"/>
                  </a:lnTo>
                  <a:lnTo>
                    <a:pt x="0" y="1380489"/>
                  </a:lnTo>
                  <a:lnTo>
                    <a:pt x="0" y="27609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80484" y="1165352"/>
            <a:ext cx="18878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87630" algn="ctr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Verdana"/>
                <a:cs typeface="Verdana"/>
              </a:rPr>
              <a:t>Учение</a:t>
            </a:r>
            <a:r>
              <a:rPr sz="1200" b="1" i="1" spc="-15" dirty="0">
                <a:latin typeface="Verdana"/>
                <a:cs typeface="Verdana"/>
              </a:rPr>
              <a:t> </a:t>
            </a:r>
            <a:r>
              <a:rPr sz="1200" b="1" i="1" dirty="0">
                <a:latin typeface="Verdana"/>
                <a:cs typeface="Verdana"/>
              </a:rPr>
              <a:t>в</a:t>
            </a:r>
            <a:r>
              <a:rPr sz="1200" b="1" i="1" spc="-30" dirty="0">
                <a:latin typeface="Verdana"/>
                <a:cs typeface="Verdana"/>
              </a:rPr>
              <a:t> </a:t>
            </a:r>
            <a:r>
              <a:rPr sz="1200" b="1" i="1" spc="-5" dirty="0">
                <a:latin typeface="Verdana"/>
                <a:cs typeface="Verdana"/>
              </a:rPr>
              <a:t>общении, </a:t>
            </a:r>
            <a:r>
              <a:rPr sz="1200" b="1" i="1" spc="-395" dirty="0">
                <a:latin typeface="Verdana"/>
                <a:cs typeface="Verdana"/>
              </a:rPr>
              <a:t> </a:t>
            </a:r>
            <a:r>
              <a:rPr sz="1200" b="1" i="1" spc="-5" dirty="0">
                <a:latin typeface="Verdana"/>
                <a:cs typeface="Verdana"/>
              </a:rPr>
              <a:t>или учебное </a:t>
            </a:r>
            <a:r>
              <a:rPr sz="1200" b="1" i="1" dirty="0">
                <a:latin typeface="Verdana"/>
                <a:cs typeface="Verdana"/>
              </a:rPr>
              <a:t> </a:t>
            </a:r>
            <a:r>
              <a:rPr sz="1200" b="1" i="1" spc="-5" dirty="0">
                <a:latin typeface="Verdana"/>
                <a:cs typeface="Verdana"/>
              </a:rPr>
              <a:t>сотрудничество,</a:t>
            </a:r>
            <a:endParaRPr sz="120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задания</a:t>
            </a:r>
            <a:r>
              <a:rPr sz="1200" dirty="0">
                <a:latin typeface="Verdana"/>
                <a:cs typeface="Verdana"/>
              </a:rPr>
              <a:t> на</a:t>
            </a:r>
            <a:r>
              <a:rPr sz="1200" spc="-5" dirty="0">
                <a:latin typeface="Verdana"/>
                <a:cs typeface="Verdana"/>
              </a:rPr>
              <a:t> работу </a:t>
            </a:r>
            <a:r>
              <a:rPr sz="1200" dirty="0">
                <a:latin typeface="Verdana"/>
                <a:cs typeface="Verdana"/>
              </a:rPr>
              <a:t>в 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парах </a:t>
            </a:r>
            <a:r>
              <a:rPr sz="1200" dirty="0">
                <a:latin typeface="Verdana"/>
                <a:cs typeface="Verdana"/>
              </a:rPr>
              <a:t>и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малых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группах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55612" y="1976564"/>
            <a:ext cx="2906395" cy="1537970"/>
            <a:chOff x="455612" y="1976564"/>
            <a:chExt cx="2906395" cy="1537970"/>
          </a:xfrm>
        </p:grpSpPr>
        <p:sp>
          <p:nvSpPr>
            <p:cNvPr id="18" name="object 18"/>
            <p:cNvSpPr/>
            <p:nvPr/>
          </p:nvSpPr>
          <p:spPr>
            <a:xfrm>
              <a:off x="468629" y="1989581"/>
              <a:ext cx="2880360" cy="1511935"/>
            </a:xfrm>
            <a:custGeom>
              <a:avLst/>
              <a:gdLst/>
              <a:ahLst/>
              <a:cxnLst/>
              <a:rect l="l" t="t" r="r" b="b"/>
              <a:pathLst>
                <a:path w="2880360" h="1511935">
                  <a:moveTo>
                    <a:pt x="2628392" y="0"/>
                  </a:moveTo>
                  <a:lnTo>
                    <a:pt x="251968" y="0"/>
                  </a:lnTo>
                  <a:lnTo>
                    <a:pt x="206677" y="4058"/>
                  </a:lnTo>
                  <a:lnTo>
                    <a:pt x="164049" y="15759"/>
                  </a:lnTo>
                  <a:lnTo>
                    <a:pt x="124796" y="34393"/>
                  </a:lnTo>
                  <a:lnTo>
                    <a:pt x="89629" y="59248"/>
                  </a:lnTo>
                  <a:lnTo>
                    <a:pt x="59261" y="89614"/>
                  </a:lnTo>
                  <a:lnTo>
                    <a:pt x="34401" y="124779"/>
                  </a:lnTo>
                  <a:lnTo>
                    <a:pt x="15764" y="164034"/>
                  </a:lnTo>
                  <a:lnTo>
                    <a:pt x="4059" y="206667"/>
                  </a:lnTo>
                  <a:lnTo>
                    <a:pt x="0" y="251967"/>
                  </a:lnTo>
                  <a:lnTo>
                    <a:pt x="0" y="1259839"/>
                  </a:lnTo>
                  <a:lnTo>
                    <a:pt x="4059" y="1305140"/>
                  </a:lnTo>
                  <a:lnTo>
                    <a:pt x="15764" y="1347773"/>
                  </a:lnTo>
                  <a:lnTo>
                    <a:pt x="34401" y="1387028"/>
                  </a:lnTo>
                  <a:lnTo>
                    <a:pt x="59261" y="1422193"/>
                  </a:lnTo>
                  <a:lnTo>
                    <a:pt x="89629" y="1452559"/>
                  </a:lnTo>
                  <a:lnTo>
                    <a:pt x="124796" y="1477414"/>
                  </a:lnTo>
                  <a:lnTo>
                    <a:pt x="164049" y="1496048"/>
                  </a:lnTo>
                  <a:lnTo>
                    <a:pt x="206677" y="1507749"/>
                  </a:lnTo>
                  <a:lnTo>
                    <a:pt x="251968" y="1511807"/>
                  </a:lnTo>
                  <a:lnTo>
                    <a:pt x="2628392" y="1511807"/>
                  </a:lnTo>
                  <a:lnTo>
                    <a:pt x="2673692" y="1507749"/>
                  </a:lnTo>
                  <a:lnTo>
                    <a:pt x="2716325" y="1496048"/>
                  </a:lnTo>
                  <a:lnTo>
                    <a:pt x="2755580" y="1477414"/>
                  </a:lnTo>
                  <a:lnTo>
                    <a:pt x="2790745" y="1452559"/>
                  </a:lnTo>
                  <a:lnTo>
                    <a:pt x="2821111" y="1422193"/>
                  </a:lnTo>
                  <a:lnTo>
                    <a:pt x="2845966" y="1387028"/>
                  </a:lnTo>
                  <a:lnTo>
                    <a:pt x="2864600" y="1347773"/>
                  </a:lnTo>
                  <a:lnTo>
                    <a:pt x="2876301" y="1305140"/>
                  </a:lnTo>
                  <a:lnTo>
                    <a:pt x="2880360" y="1259839"/>
                  </a:lnTo>
                  <a:lnTo>
                    <a:pt x="2880360" y="251967"/>
                  </a:lnTo>
                  <a:lnTo>
                    <a:pt x="2876301" y="206667"/>
                  </a:lnTo>
                  <a:lnTo>
                    <a:pt x="2864600" y="164034"/>
                  </a:lnTo>
                  <a:lnTo>
                    <a:pt x="2845966" y="124779"/>
                  </a:lnTo>
                  <a:lnTo>
                    <a:pt x="2821111" y="89614"/>
                  </a:lnTo>
                  <a:lnTo>
                    <a:pt x="2790745" y="59248"/>
                  </a:lnTo>
                  <a:lnTo>
                    <a:pt x="2755580" y="34393"/>
                  </a:lnTo>
                  <a:lnTo>
                    <a:pt x="2716325" y="15759"/>
                  </a:lnTo>
                  <a:lnTo>
                    <a:pt x="2673692" y="4058"/>
                  </a:lnTo>
                  <a:lnTo>
                    <a:pt x="2628392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8629" y="1989581"/>
              <a:ext cx="2880360" cy="1511935"/>
            </a:xfrm>
            <a:custGeom>
              <a:avLst/>
              <a:gdLst/>
              <a:ahLst/>
              <a:cxnLst/>
              <a:rect l="l" t="t" r="r" b="b"/>
              <a:pathLst>
                <a:path w="2880360" h="1511935">
                  <a:moveTo>
                    <a:pt x="0" y="251967"/>
                  </a:moveTo>
                  <a:lnTo>
                    <a:pt x="4059" y="206667"/>
                  </a:lnTo>
                  <a:lnTo>
                    <a:pt x="15764" y="164034"/>
                  </a:lnTo>
                  <a:lnTo>
                    <a:pt x="34401" y="124779"/>
                  </a:lnTo>
                  <a:lnTo>
                    <a:pt x="59261" y="89614"/>
                  </a:lnTo>
                  <a:lnTo>
                    <a:pt x="89629" y="59248"/>
                  </a:lnTo>
                  <a:lnTo>
                    <a:pt x="124796" y="34393"/>
                  </a:lnTo>
                  <a:lnTo>
                    <a:pt x="164049" y="15759"/>
                  </a:lnTo>
                  <a:lnTo>
                    <a:pt x="206677" y="4058"/>
                  </a:lnTo>
                  <a:lnTo>
                    <a:pt x="251968" y="0"/>
                  </a:lnTo>
                  <a:lnTo>
                    <a:pt x="2628392" y="0"/>
                  </a:lnTo>
                  <a:lnTo>
                    <a:pt x="2673692" y="4058"/>
                  </a:lnTo>
                  <a:lnTo>
                    <a:pt x="2716325" y="15759"/>
                  </a:lnTo>
                  <a:lnTo>
                    <a:pt x="2755580" y="34393"/>
                  </a:lnTo>
                  <a:lnTo>
                    <a:pt x="2790745" y="59248"/>
                  </a:lnTo>
                  <a:lnTo>
                    <a:pt x="2821111" y="89614"/>
                  </a:lnTo>
                  <a:lnTo>
                    <a:pt x="2845966" y="124779"/>
                  </a:lnTo>
                  <a:lnTo>
                    <a:pt x="2864600" y="164034"/>
                  </a:lnTo>
                  <a:lnTo>
                    <a:pt x="2876301" y="206667"/>
                  </a:lnTo>
                  <a:lnTo>
                    <a:pt x="2880360" y="251967"/>
                  </a:lnTo>
                  <a:lnTo>
                    <a:pt x="2880360" y="1259839"/>
                  </a:lnTo>
                  <a:lnTo>
                    <a:pt x="2876301" y="1305140"/>
                  </a:lnTo>
                  <a:lnTo>
                    <a:pt x="2864600" y="1347773"/>
                  </a:lnTo>
                  <a:lnTo>
                    <a:pt x="2845966" y="1387028"/>
                  </a:lnTo>
                  <a:lnTo>
                    <a:pt x="2821111" y="1422193"/>
                  </a:lnTo>
                  <a:lnTo>
                    <a:pt x="2790745" y="1452559"/>
                  </a:lnTo>
                  <a:lnTo>
                    <a:pt x="2755580" y="1477414"/>
                  </a:lnTo>
                  <a:lnTo>
                    <a:pt x="2716325" y="1496048"/>
                  </a:lnTo>
                  <a:lnTo>
                    <a:pt x="2673692" y="1507749"/>
                  </a:lnTo>
                  <a:lnTo>
                    <a:pt x="2628392" y="1511807"/>
                  </a:lnTo>
                  <a:lnTo>
                    <a:pt x="251968" y="1511807"/>
                  </a:lnTo>
                  <a:lnTo>
                    <a:pt x="206677" y="1507749"/>
                  </a:lnTo>
                  <a:lnTo>
                    <a:pt x="164049" y="1496048"/>
                  </a:lnTo>
                  <a:lnTo>
                    <a:pt x="124796" y="1477414"/>
                  </a:lnTo>
                  <a:lnTo>
                    <a:pt x="89629" y="1452559"/>
                  </a:lnTo>
                  <a:lnTo>
                    <a:pt x="59261" y="1422193"/>
                  </a:lnTo>
                  <a:lnTo>
                    <a:pt x="34401" y="1387028"/>
                  </a:lnTo>
                  <a:lnTo>
                    <a:pt x="15764" y="1347773"/>
                  </a:lnTo>
                  <a:lnTo>
                    <a:pt x="4059" y="1305140"/>
                  </a:lnTo>
                  <a:lnTo>
                    <a:pt x="0" y="1259839"/>
                  </a:lnTo>
                  <a:lnTo>
                    <a:pt x="0" y="2519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6193" y="2094738"/>
            <a:ext cx="234188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93345" indent="246379" algn="just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Verdana"/>
                <a:cs typeface="Verdana"/>
              </a:rPr>
              <a:t>Создание учебных </a:t>
            </a:r>
            <a:r>
              <a:rPr sz="1200" b="1" i="1" dirty="0">
                <a:latin typeface="Verdana"/>
                <a:cs typeface="Verdana"/>
              </a:rPr>
              <a:t> </a:t>
            </a:r>
            <a:r>
              <a:rPr sz="1200" b="1" i="1" spc="-5" dirty="0">
                <a:latin typeface="Verdana"/>
                <a:cs typeface="Verdana"/>
              </a:rPr>
              <a:t>ситуаций</a:t>
            </a:r>
            <a:r>
              <a:rPr sz="1200" spc="-5" dirty="0">
                <a:latin typeface="Verdana"/>
                <a:cs typeface="Verdana"/>
              </a:rPr>
              <a:t>,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инициирующих</a:t>
            </a:r>
            <a:endParaRPr sz="1200">
              <a:latin typeface="Verdana"/>
              <a:cs typeface="Verdana"/>
            </a:endParaRPr>
          </a:p>
          <a:p>
            <a:pPr marL="273050" algn="just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учебную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деятельность</a:t>
            </a:r>
            <a:endParaRPr sz="1200">
              <a:latin typeface="Verdana"/>
              <a:cs typeface="Verdana"/>
            </a:endParaRPr>
          </a:p>
          <a:p>
            <a:pPr marL="48895" marR="5080" indent="-36830" algn="just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учащихся, мотивирующих их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на </a:t>
            </a:r>
            <a:r>
              <a:rPr sz="1200" spc="-5" dirty="0">
                <a:latin typeface="Verdana"/>
                <a:cs typeface="Verdana"/>
              </a:rPr>
              <a:t>учебную </a:t>
            </a:r>
            <a:r>
              <a:rPr sz="1200" dirty="0">
                <a:latin typeface="Verdana"/>
                <a:cs typeface="Verdana"/>
              </a:rPr>
              <a:t>деятельность и 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проясняющих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смыслы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этой</a:t>
            </a:r>
            <a:endParaRPr sz="1200">
              <a:latin typeface="Verdana"/>
              <a:cs typeface="Verdana"/>
            </a:endParaRPr>
          </a:p>
          <a:p>
            <a:pPr marL="635635">
              <a:lnSpc>
                <a:spcPct val="100000"/>
              </a:lnSpc>
            </a:pPr>
            <a:r>
              <a:rPr sz="1200" dirty="0">
                <a:latin typeface="Verdana"/>
                <a:cs typeface="Verdana"/>
              </a:rPr>
              <a:t>деятельности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55612" y="3921188"/>
            <a:ext cx="2042795" cy="1692275"/>
            <a:chOff x="455612" y="3921188"/>
            <a:chExt cx="2042795" cy="1692275"/>
          </a:xfrm>
        </p:grpSpPr>
        <p:sp>
          <p:nvSpPr>
            <p:cNvPr id="22" name="object 22"/>
            <p:cNvSpPr/>
            <p:nvPr/>
          </p:nvSpPr>
          <p:spPr>
            <a:xfrm>
              <a:off x="468629" y="3934206"/>
              <a:ext cx="2016760" cy="1666239"/>
            </a:xfrm>
            <a:custGeom>
              <a:avLst/>
              <a:gdLst/>
              <a:ahLst/>
              <a:cxnLst/>
              <a:rect l="l" t="t" r="r" b="b"/>
              <a:pathLst>
                <a:path w="2016760" h="1666239">
                  <a:moveTo>
                    <a:pt x="1738630" y="0"/>
                  </a:moveTo>
                  <a:lnTo>
                    <a:pt x="277622" y="0"/>
                  </a:lnTo>
                  <a:lnTo>
                    <a:pt x="227718" y="4474"/>
                  </a:lnTo>
                  <a:lnTo>
                    <a:pt x="180750" y="17373"/>
                  </a:lnTo>
                  <a:lnTo>
                    <a:pt x="137500" y="37911"/>
                  </a:lnTo>
                  <a:lnTo>
                    <a:pt x="98753" y="65305"/>
                  </a:lnTo>
                  <a:lnTo>
                    <a:pt x="65292" y="98769"/>
                  </a:lnTo>
                  <a:lnTo>
                    <a:pt x="37903" y="137517"/>
                  </a:lnTo>
                  <a:lnTo>
                    <a:pt x="17368" y="180765"/>
                  </a:lnTo>
                  <a:lnTo>
                    <a:pt x="4472" y="227728"/>
                  </a:lnTo>
                  <a:lnTo>
                    <a:pt x="0" y="277622"/>
                  </a:lnTo>
                  <a:lnTo>
                    <a:pt x="0" y="1388110"/>
                  </a:lnTo>
                  <a:lnTo>
                    <a:pt x="4472" y="1438003"/>
                  </a:lnTo>
                  <a:lnTo>
                    <a:pt x="17368" y="1484966"/>
                  </a:lnTo>
                  <a:lnTo>
                    <a:pt x="37903" y="1528214"/>
                  </a:lnTo>
                  <a:lnTo>
                    <a:pt x="65292" y="1566962"/>
                  </a:lnTo>
                  <a:lnTo>
                    <a:pt x="98753" y="1600426"/>
                  </a:lnTo>
                  <a:lnTo>
                    <a:pt x="137500" y="1627820"/>
                  </a:lnTo>
                  <a:lnTo>
                    <a:pt x="180750" y="1648358"/>
                  </a:lnTo>
                  <a:lnTo>
                    <a:pt x="227718" y="1661257"/>
                  </a:lnTo>
                  <a:lnTo>
                    <a:pt x="277622" y="1665732"/>
                  </a:lnTo>
                  <a:lnTo>
                    <a:pt x="1738630" y="1665732"/>
                  </a:lnTo>
                  <a:lnTo>
                    <a:pt x="1788523" y="1661257"/>
                  </a:lnTo>
                  <a:lnTo>
                    <a:pt x="1835486" y="1648358"/>
                  </a:lnTo>
                  <a:lnTo>
                    <a:pt x="1878734" y="1627820"/>
                  </a:lnTo>
                  <a:lnTo>
                    <a:pt x="1917482" y="1600426"/>
                  </a:lnTo>
                  <a:lnTo>
                    <a:pt x="1950946" y="1566962"/>
                  </a:lnTo>
                  <a:lnTo>
                    <a:pt x="1978340" y="1528214"/>
                  </a:lnTo>
                  <a:lnTo>
                    <a:pt x="1998878" y="1484966"/>
                  </a:lnTo>
                  <a:lnTo>
                    <a:pt x="2011777" y="1438003"/>
                  </a:lnTo>
                  <a:lnTo>
                    <a:pt x="2016252" y="1388110"/>
                  </a:lnTo>
                  <a:lnTo>
                    <a:pt x="2016252" y="277622"/>
                  </a:lnTo>
                  <a:lnTo>
                    <a:pt x="2011777" y="227728"/>
                  </a:lnTo>
                  <a:lnTo>
                    <a:pt x="1998878" y="180765"/>
                  </a:lnTo>
                  <a:lnTo>
                    <a:pt x="1978340" y="137517"/>
                  </a:lnTo>
                  <a:lnTo>
                    <a:pt x="1950946" y="98769"/>
                  </a:lnTo>
                  <a:lnTo>
                    <a:pt x="1917482" y="65305"/>
                  </a:lnTo>
                  <a:lnTo>
                    <a:pt x="1878734" y="37911"/>
                  </a:lnTo>
                  <a:lnTo>
                    <a:pt x="1835486" y="17373"/>
                  </a:lnTo>
                  <a:lnTo>
                    <a:pt x="1788523" y="4474"/>
                  </a:lnTo>
                  <a:lnTo>
                    <a:pt x="1738630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8629" y="3934206"/>
              <a:ext cx="2016760" cy="1666239"/>
            </a:xfrm>
            <a:custGeom>
              <a:avLst/>
              <a:gdLst/>
              <a:ahLst/>
              <a:cxnLst/>
              <a:rect l="l" t="t" r="r" b="b"/>
              <a:pathLst>
                <a:path w="2016760" h="1666239">
                  <a:moveTo>
                    <a:pt x="0" y="277622"/>
                  </a:moveTo>
                  <a:lnTo>
                    <a:pt x="4472" y="227728"/>
                  </a:lnTo>
                  <a:lnTo>
                    <a:pt x="17368" y="180765"/>
                  </a:lnTo>
                  <a:lnTo>
                    <a:pt x="37903" y="137517"/>
                  </a:lnTo>
                  <a:lnTo>
                    <a:pt x="65292" y="98769"/>
                  </a:lnTo>
                  <a:lnTo>
                    <a:pt x="98753" y="65305"/>
                  </a:lnTo>
                  <a:lnTo>
                    <a:pt x="137500" y="37911"/>
                  </a:lnTo>
                  <a:lnTo>
                    <a:pt x="180750" y="17373"/>
                  </a:lnTo>
                  <a:lnTo>
                    <a:pt x="227718" y="4474"/>
                  </a:lnTo>
                  <a:lnTo>
                    <a:pt x="277622" y="0"/>
                  </a:lnTo>
                  <a:lnTo>
                    <a:pt x="1738630" y="0"/>
                  </a:lnTo>
                  <a:lnTo>
                    <a:pt x="1788523" y="4474"/>
                  </a:lnTo>
                  <a:lnTo>
                    <a:pt x="1835486" y="17373"/>
                  </a:lnTo>
                  <a:lnTo>
                    <a:pt x="1878734" y="37911"/>
                  </a:lnTo>
                  <a:lnTo>
                    <a:pt x="1917482" y="65305"/>
                  </a:lnTo>
                  <a:lnTo>
                    <a:pt x="1950946" y="98769"/>
                  </a:lnTo>
                  <a:lnTo>
                    <a:pt x="1978340" y="137517"/>
                  </a:lnTo>
                  <a:lnTo>
                    <a:pt x="1998878" y="180765"/>
                  </a:lnTo>
                  <a:lnTo>
                    <a:pt x="2011777" y="227728"/>
                  </a:lnTo>
                  <a:lnTo>
                    <a:pt x="2016252" y="277622"/>
                  </a:lnTo>
                  <a:lnTo>
                    <a:pt x="2016252" y="1388110"/>
                  </a:lnTo>
                  <a:lnTo>
                    <a:pt x="2011777" y="1438003"/>
                  </a:lnTo>
                  <a:lnTo>
                    <a:pt x="1998878" y="1484966"/>
                  </a:lnTo>
                  <a:lnTo>
                    <a:pt x="1978340" y="1528214"/>
                  </a:lnTo>
                  <a:lnTo>
                    <a:pt x="1950946" y="1566962"/>
                  </a:lnTo>
                  <a:lnTo>
                    <a:pt x="1917482" y="1600426"/>
                  </a:lnTo>
                  <a:lnTo>
                    <a:pt x="1878734" y="1627820"/>
                  </a:lnTo>
                  <a:lnTo>
                    <a:pt x="1835486" y="1648358"/>
                  </a:lnTo>
                  <a:lnTo>
                    <a:pt x="1788523" y="1661257"/>
                  </a:lnTo>
                  <a:lnTo>
                    <a:pt x="1738630" y="1665732"/>
                  </a:lnTo>
                  <a:lnTo>
                    <a:pt x="277622" y="1665732"/>
                  </a:lnTo>
                  <a:lnTo>
                    <a:pt x="227718" y="1661257"/>
                  </a:lnTo>
                  <a:lnTo>
                    <a:pt x="180750" y="1648358"/>
                  </a:lnTo>
                  <a:lnTo>
                    <a:pt x="137500" y="1627820"/>
                  </a:lnTo>
                  <a:lnTo>
                    <a:pt x="98753" y="1600426"/>
                  </a:lnTo>
                  <a:lnTo>
                    <a:pt x="65292" y="1566962"/>
                  </a:lnTo>
                  <a:lnTo>
                    <a:pt x="37903" y="1528214"/>
                  </a:lnTo>
                  <a:lnTo>
                    <a:pt x="17368" y="1484966"/>
                  </a:lnTo>
                  <a:lnTo>
                    <a:pt x="4472" y="1438003"/>
                  </a:lnTo>
                  <a:lnTo>
                    <a:pt x="0" y="1388110"/>
                  </a:lnTo>
                  <a:lnTo>
                    <a:pt x="0" y="277622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1141" y="4047490"/>
            <a:ext cx="15468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Приобретение </a:t>
            </a:r>
            <a:r>
              <a:rPr sz="1200" b="1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опыта-разрешение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проблем,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принятие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решений, 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позитивное</a:t>
            </a:r>
            <a:endParaRPr sz="120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поведение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71927" y="2697479"/>
            <a:ext cx="4418330" cy="3409315"/>
            <a:chOff x="2471927" y="2697479"/>
            <a:chExt cx="4418330" cy="3409315"/>
          </a:xfrm>
        </p:grpSpPr>
        <p:sp>
          <p:nvSpPr>
            <p:cNvPr id="26" name="object 26"/>
            <p:cNvSpPr/>
            <p:nvPr/>
          </p:nvSpPr>
          <p:spPr>
            <a:xfrm>
              <a:off x="6660642" y="5013197"/>
              <a:ext cx="216535" cy="586740"/>
            </a:xfrm>
            <a:custGeom>
              <a:avLst/>
              <a:gdLst/>
              <a:ahLst/>
              <a:cxnLst/>
              <a:rect l="l" t="t" r="r" b="b"/>
              <a:pathLst>
                <a:path w="216534" h="586739">
                  <a:moveTo>
                    <a:pt x="216407" y="0"/>
                  </a:moveTo>
                  <a:lnTo>
                    <a:pt x="153415" y="0"/>
                  </a:lnTo>
                  <a:lnTo>
                    <a:pt x="0" y="415924"/>
                  </a:lnTo>
                  <a:lnTo>
                    <a:pt x="0" y="586739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60642" y="5013197"/>
              <a:ext cx="216535" cy="586740"/>
            </a:xfrm>
            <a:custGeom>
              <a:avLst/>
              <a:gdLst/>
              <a:ahLst/>
              <a:cxnLst/>
              <a:rect l="l" t="t" r="r" b="b"/>
              <a:pathLst>
                <a:path w="216534" h="586739">
                  <a:moveTo>
                    <a:pt x="0" y="415924"/>
                  </a:moveTo>
                  <a:lnTo>
                    <a:pt x="153415" y="0"/>
                  </a:lnTo>
                  <a:lnTo>
                    <a:pt x="216407" y="0"/>
                  </a:lnTo>
                  <a:lnTo>
                    <a:pt x="0" y="586739"/>
                  </a:lnTo>
                  <a:lnTo>
                    <a:pt x="0" y="41592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80126" y="3141725"/>
              <a:ext cx="649605" cy="1728470"/>
            </a:xfrm>
            <a:custGeom>
              <a:avLst/>
              <a:gdLst/>
              <a:ahLst/>
              <a:cxnLst/>
              <a:rect l="l" t="t" r="r" b="b"/>
              <a:pathLst>
                <a:path w="649604" h="1728470">
                  <a:moveTo>
                    <a:pt x="649224" y="0"/>
                  </a:moveTo>
                  <a:lnTo>
                    <a:pt x="582549" y="0"/>
                  </a:lnTo>
                  <a:lnTo>
                    <a:pt x="0" y="1550670"/>
                  </a:lnTo>
                  <a:lnTo>
                    <a:pt x="0" y="1728216"/>
                  </a:lnTo>
                  <a:lnTo>
                    <a:pt x="6492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80126" y="3141725"/>
              <a:ext cx="649605" cy="1728470"/>
            </a:xfrm>
            <a:custGeom>
              <a:avLst/>
              <a:gdLst/>
              <a:ahLst/>
              <a:cxnLst/>
              <a:rect l="l" t="t" r="r" b="b"/>
              <a:pathLst>
                <a:path w="649604" h="1728470">
                  <a:moveTo>
                    <a:pt x="0" y="1550670"/>
                  </a:moveTo>
                  <a:lnTo>
                    <a:pt x="582549" y="0"/>
                  </a:lnTo>
                  <a:lnTo>
                    <a:pt x="649224" y="0"/>
                  </a:lnTo>
                  <a:lnTo>
                    <a:pt x="0" y="1728216"/>
                  </a:lnTo>
                  <a:lnTo>
                    <a:pt x="0" y="1550670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44389" y="2710433"/>
              <a:ext cx="433070" cy="2087880"/>
            </a:xfrm>
            <a:custGeom>
              <a:avLst/>
              <a:gdLst/>
              <a:ahLst/>
              <a:cxnLst/>
              <a:rect l="l" t="t" r="r" b="b"/>
              <a:pathLst>
                <a:path w="433070" h="2087879">
                  <a:moveTo>
                    <a:pt x="432815" y="0"/>
                  </a:moveTo>
                  <a:lnTo>
                    <a:pt x="331977" y="0"/>
                  </a:lnTo>
                  <a:lnTo>
                    <a:pt x="0" y="1601342"/>
                  </a:lnTo>
                  <a:lnTo>
                    <a:pt x="0" y="2087879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44389" y="2710433"/>
              <a:ext cx="433070" cy="2087880"/>
            </a:xfrm>
            <a:custGeom>
              <a:avLst/>
              <a:gdLst/>
              <a:ahLst/>
              <a:cxnLst/>
              <a:rect l="l" t="t" r="r" b="b"/>
              <a:pathLst>
                <a:path w="433070" h="2087879">
                  <a:moveTo>
                    <a:pt x="0" y="1601342"/>
                  </a:moveTo>
                  <a:lnTo>
                    <a:pt x="331977" y="0"/>
                  </a:lnTo>
                  <a:lnTo>
                    <a:pt x="432815" y="0"/>
                  </a:lnTo>
                  <a:lnTo>
                    <a:pt x="0" y="2087879"/>
                  </a:lnTo>
                  <a:lnTo>
                    <a:pt x="0" y="1601342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48989" y="3051809"/>
              <a:ext cx="792480" cy="1818639"/>
            </a:xfrm>
            <a:custGeom>
              <a:avLst/>
              <a:gdLst/>
              <a:ahLst/>
              <a:cxnLst/>
              <a:rect l="l" t="t" r="r" b="b"/>
              <a:pathLst>
                <a:path w="792479" h="1818639">
                  <a:moveTo>
                    <a:pt x="0" y="0"/>
                  </a:moveTo>
                  <a:lnTo>
                    <a:pt x="0" y="189102"/>
                  </a:lnTo>
                  <a:lnTo>
                    <a:pt x="710057" y="1818132"/>
                  </a:lnTo>
                  <a:lnTo>
                    <a:pt x="792480" y="1818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48989" y="3051809"/>
              <a:ext cx="792480" cy="1818639"/>
            </a:xfrm>
            <a:custGeom>
              <a:avLst/>
              <a:gdLst/>
              <a:ahLst/>
              <a:cxnLst/>
              <a:rect l="l" t="t" r="r" b="b"/>
              <a:pathLst>
                <a:path w="792479" h="1818639">
                  <a:moveTo>
                    <a:pt x="0" y="189102"/>
                  </a:moveTo>
                  <a:lnTo>
                    <a:pt x="710057" y="1818132"/>
                  </a:lnTo>
                  <a:lnTo>
                    <a:pt x="792480" y="1818132"/>
                  </a:lnTo>
                  <a:lnTo>
                    <a:pt x="0" y="0"/>
                  </a:lnTo>
                  <a:lnTo>
                    <a:pt x="0" y="189102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84881" y="4798313"/>
              <a:ext cx="698500" cy="288290"/>
            </a:xfrm>
            <a:custGeom>
              <a:avLst/>
              <a:gdLst/>
              <a:ahLst/>
              <a:cxnLst/>
              <a:rect l="l" t="t" r="r" b="b"/>
              <a:pathLst>
                <a:path w="698500" h="288289">
                  <a:moveTo>
                    <a:pt x="0" y="0"/>
                  </a:moveTo>
                  <a:lnTo>
                    <a:pt x="0" y="117729"/>
                  </a:lnTo>
                  <a:lnTo>
                    <a:pt x="412876" y="288036"/>
                  </a:lnTo>
                  <a:lnTo>
                    <a:pt x="697992" y="2880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84881" y="4798313"/>
              <a:ext cx="698500" cy="288290"/>
            </a:xfrm>
            <a:custGeom>
              <a:avLst/>
              <a:gdLst/>
              <a:ahLst/>
              <a:cxnLst/>
              <a:rect l="l" t="t" r="r" b="b"/>
              <a:pathLst>
                <a:path w="698500" h="288289">
                  <a:moveTo>
                    <a:pt x="0" y="117729"/>
                  </a:moveTo>
                  <a:lnTo>
                    <a:pt x="412876" y="288036"/>
                  </a:lnTo>
                  <a:lnTo>
                    <a:pt x="697992" y="288036"/>
                  </a:lnTo>
                  <a:lnTo>
                    <a:pt x="0" y="0"/>
                  </a:lnTo>
                  <a:lnTo>
                    <a:pt x="0" y="11772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94837" y="5107685"/>
              <a:ext cx="3514725" cy="986155"/>
            </a:xfrm>
            <a:custGeom>
              <a:avLst/>
              <a:gdLst/>
              <a:ahLst/>
              <a:cxnLst/>
              <a:rect l="l" t="t" r="r" b="b"/>
              <a:pathLst>
                <a:path w="3514725" h="986154">
                  <a:moveTo>
                    <a:pt x="1757172" y="0"/>
                  </a:moveTo>
                  <a:lnTo>
                    <a:pt x="1686503" y="391"/>
                  </a:lnTo>
                  <a:lnTo>
                    <a:pt x="1616542" y="1556"/>
                  </a:lnTo>
                  <a:lnTo>
                    <a:pt x="1547341" y="3479"/>
                  </a:lnTo>
                  <a:lnTo>
                    <a:pt x="1478954" y="6145"/>
                  </a:lnTo>
                  <a:lnTo>
                    <a:pt x="1411432" y="9541"/>
                  </a:lnTo>
                  <a:lnTo>
                    <a:pt x="1344828" y="13650"/>
                  </a:lnTo>
                  <a:lnTo>
                    <a:pt x="1279194" y="18460"/>
                  </a:lnTo>
                  <a:lnTo>
                    <a:pt x="1214584" y="23954"/>
                  </a:lnTo>
                  <a:lnTo>
                    <a:pt x="1151049" y="30118"/>
                  </a:lnTo>
                  <a:lnTo>
                    <a:pt x="1088642" y="36937"/>
                  </a:lnTo>
                  <a:lnTo>
                    <a:pt x="1027416" y="44397"/>
                  </a:lnTo>
                  <a:lnTo>
                    <a:pt x="967423" y="52483"/>
                  </a:lnTo>
                  <a:lnTo>
                    <a:pt x="908715" y="61179"/>
                  </a:lnTo>
                  <a:lnTo>
                    <a:pt x="851345" y="70473"/>
                  </a:lnTo>
                  <a:lnTo>
                    <a:pt x="795366" y="80347"/>
                  </a:lnTo>
                  <a:lnTo>
                    <a:pt x="740830" y="90789"/>
                  </a:lnTo>
                  <a:lnTo>
                    <a:pt x="687789" y="101783"/>
                  </a:lnTo>
                  <a:lnTo>
                    <a:pt x="636297" y="113315"/>
                  </a:lnTo>
                  <a:lnTo>
                    <a:pt x="586405" y="125369"/>
                  </a:lnTo>
                  <a:lnTo>
                    <a:pt x="538166" y="137931"/>
                  </a:lnTo>
                  <a:lnTo>
                    <a:pt x="491633" y="150987"/>
                  </a:lnTo>
                  <a:lnTo>
                    <a:pt x="446858" y="164521"/>
                  </a:lnTo>
                  <a:lnTo>
                    <a:pt x="403893" y="178519"/>
                  </a:lnTo>
                  <a:lnTo>
                    <a:pt x="362792" y="192966"/>
                  </a:lnTo>
                  <a:lnTo>
                    <a:pt x="323606" y="207848"/>
                  </a:lnTo>
                  <a:lnTo>
                    <a:pt x="286388" y="223149"/>
                  </a:lnTo>
                  <a:lnTo>
                    <a:pt x="251191" y="238855"/>
                  </a:lnTo>
                  <a:lnTo>
                    <a:pt x="187069" y="271424"/>
                  </a:lnTo>
                  <a:lnTo>
                    <a:pt x="131659" y="305435"/>
                  </a:lnTo>
                  <a:lnTo>
                    <a:pt x="85382" y="340771"/>
                  </a:lnTo>
                  <a:lnTo>
                    <a:pt x="48657" y="377315"/>
                  </a:lnTo>
                  <a:lnTo>
                    <a:pt x="21905" y="414949"/>
                  </a:lnTo>
                  <a:lnTo>
                    <a:pt x="5546" y="453554"/>
                  </a:lnTo>
                  <a:lnTo>
                    <a:pt x="0" y="493013"/>
                  </a:lnTo>
                  <a:lnTo>
                    <a:pt x="1395" y="512843"/>
                  </a:lnTo>
                  <a:lnTo>
                    <a:pt x="12400" y="551890"/>
                  </a:lnTo>
                  <a:lnTo>
                    <a:pt x="34008" y="590024"/>
                  </a:lnTo>
                  <a:lnTo>
                    <a:pt x="65799" y="627127"/>
                  </a:lnTo>
                  <a:lnTo>
                    <a:pt x="107352" y="663082"/>
                  </a:lnTo>
                  <a:lnTo>
                    <a:pt x="158248" y="697771"/>
                  </a:lnTo>
                  <a:lnTo>
                    <a:pt x="218067" y="731075"/>
                  </a:lnTo>
                  <a:lnTo>
                    <a:pt x="286388" y="762878"/>
                  </a:lnTo>
                  <a:lnTo>
                    <a:pt x="323606" y="778179"/>
                  </a:lnTo>
                  <a:lnTo>
                    <a:pt x="362792" y="793061"/>
                  </a:lnTo>
                  <a:lnTo>
                    <a:pt x="403893" y="807508"/>
                  </a:lnTo>
                  <a:lnTo>
                    <a:pt x="446858" y="821506"/>
                  </a:lnTo>
                  <a:lnTo>
                    <a:pt x="491633" y="835040"/>
                  </a:lnTo>
                  <a:lnTo>
                    <a:pt x="538166" y="848096"/>
                  </a:lnTo>
                  <a:lnTo>
                    <a:pt x="586405" y="860658"/>
                  </a:lnTo>
                  <a:lnTo>
                    <a:pt x="636297" y="872712"/>
                  </a:lnTo>
                  <a:lnTo>
                    <a:pt x="687789" y="884244"/>
                  </a:lnTo>
                  <a:lnTo>
                    <a:pt x="740830" y="895238"/>
                  </a:lnTo>
                  <a:lnTo>
                    <a:pt x="795366" y="905680"/>
                  </a:lnTo>
                  <a:lnTo>
                    <a:pt x="851345" y="915554"/>
                  </a:lnTo>
                  <a:lnTo>
                    <a:pt x="908715" y="924848"/>
                  </a:lnTo>
                  <a:lnTo>
                    <a:pt x="967423" y="933544"/>
                  </a:lnTo>
                  <a:lnTo>
                    <a:pt x="1027416" y="941630"/>
                  </a:lnTo>
                  <a:lnTo>
                    <a:pt x="1088642" y="949090"/>
                  </a:lnTo>
                  <a:lnTo>
                    <a:pt x="1151049" y="955909"/>
                  </a:lnTo>
                  <a:lnTo>
                    <a:pt x="1214584" y="962073"/>
                  </a:lnTo>
                  <a:lnTo>
                    <a:pt x="1279194" y="967567"/>
                  </a:lnTo>
                  <a:lnTo>
                    <a:pt x="1344828" y="972377"/>
                  </a:lnTo>
                  <a:lnTo>
                    <a:pt x="1411432" y="976486"/>
                  </a:lnTo>
                  <a:lnTo>
                    <a:pt x="1478954" y="979882"/>
                  </a:lnTo>
                  <a:lnTo>
                    <a:pt x="1547341" y="982548"/>
                  </a:lnTo>
                  <a:lnTo>
                    <a:pt x="1616542" y="984471"/>
                  </a:lnTo>
                  <a:lnTo>
                    <a:pt x="1686503" y="985636"/>
                  </a:lnTo>
                  <a:lnTo>
                    <a:pt x="1757172" y="986027"/>
                  </a:lnTo>
                  <a:lnTo>
                    <a:pt x="1827840" y="985636"/>
                  </a:lnTo>
                  <a:lnTo>
                    <a:pt x="1897801" y="984471"/>
                  </a:lnTo>
                  <a:lnTo>
                    <a:pt x="1967002" y="982548"/>
                  </a:lnTo>
                  <a:lnTo>
                    <a:pt x="2035389" y="979882"/>
                  </a:lnTo>
                  <a:lnTo>
                    <a:pt x="2102911" y="976486"/>
                  </a:lnTo>
                  <a:lnTo>
                    <a:pt x="2169515" y="972377"/>
                  </a:lnTo>
                  <a:lnTo>
                    <a:pt x="2235149" y="967567"/>
                  </a:lnTo>
                  <a:lnTo>
                    <a:pt x="2299759" y="962073"/>
                  </a:lnTo>
                  <a:lnTo>
                    <a:pt x="2363294" y="955909"/>
                  </a:lnTo>
                  <a:lnTo>
                    <a:pt x="2425701" y="949090"/>
                  </a:lnTo>
                  <a:lnTo>
                    <a:pt x="2486927" y="941630"/>
                  </a:lnTo>
                  <a:lnTo>
                    <a:pt x="2546920" y="933544"/>
                  </a:lnTo>
                  <a:lnTo>
                    <a:pt x="2605628" y="924848"/>
                  </a:lnTo>
                  <a:lnTo>
                    <a:pt x="2662998" y="915554"/>
                  </a:lnTo>
                  <a:lnTo>
                    <a:pt x="2718977" y="905680"/>
                  </a:lnTo>
                  <a:lnTo>
                    <a:pt x="2773513" y="895238"/>
                  </a:lnTo>
                  <a:lnTo>
                    <a:pt x="2826554" y="884244"/>
                  </a:lnTo>
                  <a:lnTo>
                    <a:pt x="2878046" y="872712"/>
                  </a:lnTo>
                  <a:lnTo>
                    <a:pt x="2927938" y="860658"/>
                  </a:lnTo>
                  <a:lnTo>
                    <a:pt x="2976177" y="848096"/>
                  </a:lnTo>
                  <a:lnTo>
                    <a:pt x="3022710" y="835040"/>
                  </a:lnTo>
                  <a:lnTo>
                    <a:pt x="3067485" y="821506"/>
                  </a:lnTo>
                  <a:lnTo>
                    <a:pt x="3110450" y="807508"/>
                  </a:lnTo>
                  <a:lnTo>
                    <a:pt x="3151551" y="793061"/>
                  </a:lnTo>
                  <a:lnTo>
                    <a:pt x="3190737" y="778179"/>
                  </a:lnTo>
                  <a:lnTo>
                    <a:pt x="3227955" y="762878"/>
                  </a:lnTo>
                  <a:lnTo>
                    <a:pt x="3263152" y="747172"/>
                  </a:lnTo>
                  <a:lnTo>
                    <a:pt x="3327274" y="714603"/>
                  </a:lnTo>
                  <a:lnTo>
                    <a:pt x="3382684" y="680592"/>
                  </a:lnTo>
                  <a:lnTo>
                    <a:pt x="3428961" y="645256"/>
                  </a:lnTo>
                  <a:lnTo>
                    <a:pt x="3465686" y="608712"/>
                  </a:lnTo>
                  <a:lnTo>
                    <a:pt x="3492438" y="571078"/>
                  </a:lnTo>
                  <a:lnTo>
                    <a:pt x="3508797" y="532473"/>
                  </a:lnTo>
                  <a:lnTo>
                    <a:pt x="3514344" y="493013"/>
                  </a:lnTo>
                  <a:lnTo>
                    <a:pt x="3512948" y="473184"/>
                  </a:lnTo>
                  <a:lnTo>
                    <a:pt x="3501943" y="434137"/>
                  </a:lnTo>
                  <a:lnTo>
                    <a:pt x="3480335" y="396003"/>
                  </a:lnTo>
                  <a:lnTo>
                    <a:pt x="3448544" y="358900"/>
                  </a:lnTo>
                  <a:lnTo>
                    <a:pt x="3406991" y="322945"/>
                  </a:lnTo>
                  <a:lnTo>
                    <a:pt x="3356095" y="288256"/>
                  </a:lnTo>
                  <a:lnTo>
                    <a:pt x="3296276" y="254952"/>
                  </a:lnTo>
                  <a:lnTo>
                    <a:pt x="3227955" y="223149"/>
                  </a:lnTo>
                  <a:lnTo>
                    <a:pt x="3190737" y="207848"/>
                  </a:lnTo>
                  <a:lnTo>
                    <a:pt x="3151551" y="192966"/>
                  </a:lnTo>
                  <a:lnTo>
                    <a:pt x="3110450" y="178519"/>
                  </a:lnTo>
                  <a:lnTo>
                    <a:pt x="3067485" y="164521"/>
                  </a:lnTo>
                  <a:lnTo>
                    <a:pt x="3022710" y="150987"/>
                  </a:lnTo>
                  <a:lnTo>
                    <a:pt x="2976177" y="137931"/>
                  </a:lnTo>
                  <a:lnTo>
                    <a:pt x="2927938" y="125369"/>
                  </a:lnTo>
                  <a:lnTo>
                    <a:pt x="2878046" y="113315"/>
                  </a:lnTo>
                  <a:lnTo>
                    <a:pt x="2826554" y="101783"/>
                  </a:lnTo>
                  <a:lnTo>
                    <a:pt x="2773513" y="90789"/>
                  </a:lnTo>
                  <a:lnTo>
                    <a:pt x="2718977" y="80347"/>
                  </a:lnTo>
                  <a:lnTo>
                    <a:pt x="2662998" y="70473"/>
                  </a:lnTo>
                  <a:lnTo>
                    <a:pt x="2605628" y="61179"/>
                  </a:lnTo>
                  <a:lnTo>
                    <a:pt x="2546920" y="52483"/>
                  </a:lnTo>
                  <a:lnTo>
                    <a:pt x="2486927" y="44397"/>
                  </a:lnTo>
                  <a:lnTo>
                    <a:pt x="2425701" y="36937"/>
                  </a:lnTo>
                  <a:lnTo>
                    <a:pt x="2363294" y="30118"/>
                  </a:lnTo>
                  <a:lnTo>
                    <a:pt x="2299759" y="23954"/>
                  </a:lnTo>
                  <a:lnTo>
                    <a:pt x="2235149" y="18460"/>
                  </a:lnTo>
                  <a:lnTo>
                    <a:pt x="2169515" y="13650"/>
                  </a:lnTo>
                  <a:lnTo>
                    <a:pt x="2102911" y="9541"/>
                  </a:lnTo>
                  <a:lnTo>
                    <a:pt x="2035389" y="6145"/>
                  </a:lnTo>
                  <a:lnTo>
                    <a:pt x="1967002" y="3479"/>
                  </a:lnTo>
                  <a:lnTo>
                    <a:pt x="1897801" y="1556"/>
                  </a:lnTo>
                  <a:lnTo>
                    <a:pt x="1827840" y="391"/>
                  </a:lnTo>
                  <a:lnTo>
                    <a:pt x="17571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94837" y="5107685"/>
              <a:ext cx="3514725" cy="986155"/>
            </a:xfrm>
            <a:custGeom>
              <a:avLst/>
              <a:gdLst/>
              <a:ahLst/>
              <a:cxnLst/>
              <a:rect l="l" t="t" r="r" b="b"/>
              <a:pathLst>
                <a:path w="3514725" h="986154">
                  <a:moveTo>
                    <a:pt x="0" y="493013"/>
                  </a:moveTo>
                  <a:lnTo>
                    <a:pt x="5546" y="453554"/>
                  </a:lnTo>
                  <a:lnTo>
                    <a:pt x="21905" y="414949"/>
                  </a:lnTo>
                  <a:lnTo>
                    <a:pt x="48657" y="377315"/>
                  </a:lnTo>
                  <a:lnTo>
                    <a:pt x="85382" y="340771"/>
                  </a:lnTo>
                  <a:lnTo>
                    <a:pt x="131659" y="305435"/>
                  </a:lnTo>
                  <a:lnTo>
                    <a:pt x="187069" y="271424"/>
                  </a:lnTo>
                  <a:lnTo>
                    <a:pt x="251191" y="238855"/>
                  </a:lnTo>
                  <a:lnTo>
                    <a:pt x="286388" y="223149"/>
                  </a:lnTo>
                  <a:lnTo>
                    <a:pt x="323606" y="207848"/>
                  </a:lnTo>
                  <a:lnTo>
                    <a:pt x="362792" y="192966"/>
                  </a:lnTo>
                  <a:lnTo>
                    <a:pt x="403893" y="178519"/>
                  </a:lnTo>
                  <a:lnTo>
                    <a:pt x="446858" y="164521"/>
                  </a:lnTo>
                  <a:lnTo>
                    <a:pt x="491633" y="150987"/>
                  </a:lnTo>
                  <a:lnTo>
                    <a:pt x="538166" y="137931"/>
                  </a:lnTo>
                  <a:lnTo>
                    <a:pt x="586405" y="125369"/>
                  </a:lnTo>
                  <a:lnTo>
                    <a:pt x="636297" y="113315"/>
                  </a:lnTo>
                  <a:lnTo>
                    <a:pt x="687789" y="101783"/>
                  </a:lnTo>
                  <a:lnTo>
                    <a:pt x="740830" y="90789"/>
                  </a:lnTo>
                  <a:lnTo>
                    <a:pt x="795366" y="80347"/>
                  </a:lnTo>
                  <a:lnTo>
                    <a:pt x="851345" y="70473"/>
                  </a:lnTo>
                  <a:lnTo>
                    <a:pt x="908715" y="61179"/>
                  </a:lnTo>
                  <a:lnTo>
                    <a:pt x="967423" y="52483"/>
                  </a:lnTo>
                  <a:lnTo>
                    <a:pt x="1027416" y="44397"/>
                  </a:lnTo>
                  <a:lnTo>
                    <a:pt x="1088642" y="36937"/>
                  </a:lnTo>
                  <a:lnTo>
                    <a:pt x="1151049" y="30118"/>
                  </a:lnTo>
                  <a:lnTo>
                    <a:pt x="1214584" y="23954"/>
                  </a:lnTo>
                  <a:lnTo>
                    <a:pt x="1279194" y="18460"/>
                  </a:lnTo>
                  <a:lnTo>
                    <a:pt x="1344828" y="13650"/>
                  </a:lnTo>
                  <a:lnTo>
                    <a:pt x="1411432" y="9541"/>
                  </a:lnTo>
                  <a:lnTo>
                    <a:pt x="1478954" y="6145"/>
                  </a:lnTo>
                  <a:lnTo>
                    <a:pt x="1547341" y="3479"/>
                  </a:lnTo>
                  <a:lnTo>
                    <a:pt x="1616542" y="1556"/>
                  </a:lnTo>
                  <a:lnTo>
                    <a:pt x="1686503" y="391"/>
                  </a:lnTo>
                  <a:lnTo>
                    <a:pt x="1757172" y="0"/>
                  </a:lnTo>
                  <a:lnTo>
                    <a:pt x="1827840" y="391"/>
                  </a:lnTo>
                  <a:lnTo>
                    <a:pt x="1897801" y="1556"/>
                  </a:lnTo>
                  <a:lnTo>
                    <a:pt x="1967002" y="3479"/>
                  </a:lnTo>
                  <a:lnTo>
                    <a:pt x="2035389" y="6145"/>
                  </a:lnTo>
                  <a:lnTo>
                    <a:pt x="2102911" y="9541"/>
                  </a:lnTo>
                  <a:lnTo>
                    <a:pt x="2169515" y="13650"/>
                  </a:lnTo>
                  <a:lnTo>
                    <a:pt x="2235149" y="18460"/>
                  </a:lnTo>
                  <a:lnTo>
                    <a:pt x="2299759" y="23954"/>
                  </a:lnTo>
                  <a:lnTo>
                    <a:pt x="2363294" y="30118"/>
                  </a:lnTo>
                  <a:lnTo>
                    <a:pt x="2425701" y="36937"/>
                  </a:lnTo>
                  <a:lnTo>
                    <a:pt x="2486927" y="44397"/>
                  </a:lnTo>
                  <a:lnTo>
                    <a:pt x="2546920" y="52483"/>
                  </a:lnTo>
                  <a:lnTo>
                    <a:pt x="2605628" y="61179"/>
                  </a:lnTo>
                  <a:lnTo>
                    <a:pt x="2662998" y="70473"/>
                  </a:lnTo>
                  <a:lnTo>
                    <a:pt x="2718977" y="80347"/>
                  </a:lnTo>
                  <a:lnTo>
                    <a:pt x="2773513" y="90789"/>
                  </a:lnTo>
                  <a:lnTo>
                    <a:pt x="2826554" y="101783"/>
                  </a:lnTo>
                  <a:lnTo>
                    <a:pt x="2878046" y="113315"/>
                  </a:lnTo>
                  <a:lnTo>
                    <a:pt x="2927938" y="125369"/>
                  </a:lnTo>
                  <a:lnTo>
                    <a:pt x="2976177" y="137931"/>
                  </a:lnTo>
                  <a:lnTo>
                    <a:pt x="3022710" y="150987"/>
                  </a:lnTo>
                  <a:lnTo>
                    <a:pt x="3067485" y="164521"/>
                  </a:lnTo>
                  <a:lnTo>
                    <a:pt x="3110450" y="178519"/>
                  </a:lnTo>
                  <a:lnTo>
                    <a:pt x="3151551" y="192966"/>
                  </a:lnTo>
                  <a:lnTo>
                    <a:pt x="3190737" y="207848"/>
                  </a:lnTo>
                  <a:lnTo>
                    <a:pt x="3227955" y="223149"/>
                  </a:lnTo>
                  <a:lnTo>
                    <a:pt x="3263152" y="238855"/>
                  </a:lnTo>
                  <a:lnTo>
                    <a:pt x="3327274" y="271424"/>
                  </a:lnTo>
                  <a:lnTo>
                    <a:pt x="3382684" y="305435"/>
                  </a:lnTo>
                  <a:lnTo>
                    <a:pt x="3428961" y="340771"/>
                  </a:lnTo>
                  <a:lnTo>
                    <a:pt x="3465686" y="377315"/>
                  </a:lnTo>
                  <a:lnTo>
                    <a:pt x="3492438" y="414949"/>
                  </a:lnTo>
                  <a:lnTo>
                    <a:pt x="3508797" y="453554"/>
                  </a:lnTo>
                  <a:lnTo>
                    <a:pt x="3514344" y="493013"/>
                  </a:lnTo>
                  <a:lnTo>
                    <a:pt x="3512948" y="512843"/>
                  </a:lnTo>
                  <a:lnTo>
                    <a:pt x="3501943" y="551890"/>
                  </a:lnTo>
                  <a:lnTo>
                    <a:pt x="3480335" y="590024"/>
                  </a:lnTo>
                  <a:lnTo>
                    <a:pt x="3448544" y="627127"/>
                  </a:lnTo>
                  <a:lnTo>
                    <a:pt x="3406991" y="663082"/>
                  </a:lnTo>
                  <a:lnTo>
                    <a:pt x="3356095" y="697771"/>
                  </a:lnTo>
                  <a:lnTo>
                    <a:pt x="3296276" y="731075"/>
                  </a:lnTo>
                  <a:lnTo>
                    <a:pt x="3227955" y="762878"/>
                  </a:lnTo>
                  <a:lnTo>
                    <a:pt x="3190737" y="778179"/>
                  </a:lnTo>
                  <a:lnTo>
                    <a:pt x="3151551" y="793061"/>
                  </a:lnTo>
                  <a:lnTo>
                    <a:pt x="3110450" y="807508"/>
                  </a:lnTo>
                  <a:lnTo>
                    <a:pt x="3067485" y="821506"/>
                  </a:lnTo>
                  <a:lnTo>
                    <a:pt x="3022710" y="835040"/>
                  </a:lnTo>
                  <a:lnTo>
                    <a:pt x="2976177" y="848096"/>
                  </a:lnTo>
                  <a:lnTo>
                    <a:pt x="2927938" y="860658"/>
                  </a:lnTo>
                  <a:lnTo>
                    <a:pt x="2878046" y="872712"/>
                  </a:lnTo>
                  <a:lnTo>
                    <a:pt x="2826554" y="884244"/>
                  </a:lnTo>
                  <a:lnTo>
                    <a:pt x="2773513" y="895238"/>
                  </a:lnTo>
                  <a:lnTo>
                    <a:pt x="2718977" y="905680"/>
                  </a:lnTo>
                  <a:lnTo>
                    <a:pt x="2662998" y="915554"/>
                  </a:lnTo>
                  <a:lnTo>
                    <a:pt x="2605628" y="924848"/>
                  </a:lnTo>
                  <a:lnTo>
                    <a:pt x="2546920" y="933544"/>
                  </a:lnTo>
                  <a:lnTo>
                    <a:pt x="2486927" y="941630"/>
                  </a:lnTo>
                  <a:lnTo>
                    <a:pt x="2425701" y="949090"/>
                  </a:lnTo>
                  <a:lnTo>
                    <a:pt x="2363294" y="955909"/>
                  </a:lnTo>
                  <a:lnTo>
                    <a:pt x="2299759" y="962073"/>
                  </a:lnTo>
                  <a:lnTo>
                    <a:pt x="2235149" y="967567"/>
                  </a:lnTo>
                  <a:lnTo>
                    <a:pt x="2169515" y="972377"/>
                  </a:lnTo>
                  <a:lnTo>
                    <a:pt x="2102911" y="976486"/>
                  </a:lnTo>
                  <a:lnTo>
                    <a:pt x="2035389" y="979882"/>
                  </a:lnTo>
                  <a:lnTo>
                    <a:pt x="1967002" y="982548"/>
                  </a:lnTo>
                  <a:lnTo>
                    <a:pt x="1897801" y="984471"/>
                  </a:lnTo>
                  <a:lnTo>
                    <a:pt x="1827840" y="985636"/>
                  </a:lnTo>
                  <a:lnTo>
                    <a:pt x="1757172" y="986027"/>
                  </a:lnTo>
                  <a:lnTo>
                    <a:pt x="1686503" y="985636"/>
                  </a:lnTo>
                  <a:lnTo>
                    <a:pt x="1616542" y="984471"/>
                  </a:lnTo>
                  <a:lnTo>
                    <a:pt x="1547341" y="982548"/>
                  </a:lnTo>
                  <a:lnTo>
                    <a:pt x="1478954" y="979882"/>
                  </a:lnTo>
                  <a:lnTo>
                    <a:pt x="1411432" y="976486"/>
                  </a:lnTo>
                  <a:lnTo>
                    <a:pt x="1344828" y="972377"/>
                  </a:lnTo>
                  <a:lnTo>
                    <a:pt x="1279194" y="967567"/>
                  </a:lnTo>
                  <a:lnTo>
                    <a:pt x="1214584" y="962073"/>
                  </a:lnTo>
                  <a:lnTo>
                    <a:pt x="1151049" y="955909"/>
                  </a:lnTo>
                  <a:lnTo>
                    <a:pt x="1088642" y="949090"/>
                  </a:lnTo>
                  <a:lnTo>
                    <a:pt x="1027416" y="941630"/>
                  </a:lnTo>
                  <a:lnTo>
                    <a:pt x="967423" y="933544"/>
                  </a:lnTo>
                  <a:lnTo>
                    <a:pt x="908715" y="924848"/>
                  </a:lnTo>
                  <a:lnTo>
                    <a:pt x="851345" y="915554"/>
                  </a:lnTo>
                  <a:lnTo>
                    <a:pt x="795366" y="905680"/>
                  </a:lnTo>
                  <a:lnTo>
                    <a:pt x="740830" y="895238"/>
                  </a:lnTo>
                  <a:lnTo>
                    <a:pt x="687789" y="884244"/>
                  </a:lnTo>
                  <a:lnTo>
                    <a:pt x="636297" y="872712"/>
                  </a:lnTo>
                  <a:lnTo>
                    <a:pt x="586405" y="860658"/>
                  </a:lnTo>
                  <a:lnTo>
                    <a:pt x="538166" y="848096"/>
                  </a:lnTo>
                  <a:lnTo>
                    <a:pt x="491633" y="835040"/>
                  </a:lnTo>
                  <a:lnTo>
                    <a:pt x="446858" y="821506"/>
                  </a:lnTo>
                  <a:lnTo>
                    <a:pt x="403893" y="807508"/>
                  </a:lnTo>
                  <a:lnTo>
                    <a:pt x="362792" y="793061"/>
                  </a:lnTo>
                  <a:lnTo>
                    <a:pt x="323606" y="778179"/>
                  </a:lnTo>
                  <a:lnTo>
                    <a:pt x="286388" y="762878"/>
                  </a:lnTo>
                  <a:lnTo>
                    <a:pt x="251191" y="747172"/>
                  </a:lnTo>
                  <a:lnTo>
                    <a:pt x="187069" y="714603"/>
                  </a:lnTo>
                  <a:lnTo>
                    <a:pt x="131659" y="680592"/>
                  </a:lnTo>
                  <a:lnTo>
                    <a:pt x="85382" y="645256"/>
                  </a:lnTo>
                  <a:lnTo>
                    <a:pt x="48657" y="608712"/>
                  </a:lnTo>
                  <a:lnTo>
                    <a:pt x="21905" y="571078"/>
                  </a:lnTo>
                  <a:lnTo>
                    <a:pt x="5546" y="532473"/>
                  </a:lnTo>
                  <a:lnTo>
                    <a:pt x="0" y="49301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564382" y="5220665"/>
            <a:ext cx="2173605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Verdana"/>
                <a:cs typeface="Verdana"/>
              </a:rPr>
              <a:t>ЭФФЕКТИВНЫЕ </a:t>
            </a:r>
            <a:r>
              <a:rPr sz="1600" b="1" spc="-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ПЕДАГОГИЧЕС</a:t>
            </a:r>
            <a:r>
              <a:rPr sz="1600" b="1" spc="-5" dirty="0">
                <a:latin typeface="Verdana"/>
                <a:cs typeface="Verdana"/>
              </a:rPr>
              <a:t>К</a:t>
            </a:r>
            <a:r>
              <a:rPr sz="1600" b="1" spc="-15" dirty="0">
                <a:latin typeface="Verdana"/>
                <a:cs typeface="Verdana"/>
              </a:rPr>
              <a:t>И</a:t>
            </a:r>
            <a:r>
              <a:rPr sz="1600" b="1" spc="-5" dirty="0">
                <a:latin typeface="Verdana"/>
                <a:cs typeface="Verdana"/>
              </a:rPr>
              <a:t>Е  </a:t>
            </a:r>
            <a:r>
              <a:rPr sz="1600" b="1" spc="-10" dirty="0">
                <a:latin typeface="Verdana"/>
                <a:cs typeface="Verdana"/>
              </a:rPr>
              <a:t>ПРАКТИКИ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1187" y="507949"/>
            <a:ext cx="74009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Verdana"/>
                <a:cs typeface="Verdana"/>
              </a:rPr>
              <a:t>Формирование</a:t>
            </a:r>
            <a:r>
              <a:rPr sz="1600" b="1" spc="5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функциональной</a:t>
            </a:r>
            <a:r>
              <a:rPr sz="1600" b="1" spc="5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грамотности</a:t>
            </a:r>
            <a:r>
              <a:rPr sz="1600" b="1" spc="7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- это</a:t>
            </a:r>
            <a:r>
              <a:rPr sz="1600" b="1" spc="3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сложный, </a:t>
            </a:r>
            <a:r>
              <a:rPr sz="1600" b="1" spc="-5" dirty="0">
                <a:latin typeface="Verdana"/>
                <a:cs typeface="Verdana"/>
              </a:rPr>
              <a:t> многосторонний,</a:t>
            </a:r>
            <a:r>
              <a:rPr sz="1600" b="1" spc="5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длительный</a:t>
            </a:r>
            <a:r>
              <a:rPr sz="1600" b="1" spc="4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процесс.</a:t>
            </a:r>
            <a:r>
              <a:rPr sz="1600" b="1" spc="3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Достичь</a:t>
            </a:r>
            <a:r>
              <a:rPr sz="1600" b="1" spc="4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нужных </a:t>
            </a:r>
            <a:r>
              <a:rPr sz="1600" b="1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результатов</a:t>
            </a:r>
            <a:r>
              <a:rPr sz="1600" b="1" spc="7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можно</a:t>
            </a:r>
            <a:r>
              <a:rPr sz="1600" b="1" spc="2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лишь</a:t>
            </a:r>
            <a:r>
              <a:rPr sz="1600" b="1" spc="2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умело,</a:t>
            </a:r>
            <a:r>
              <a:rPr sz="1600" b="1" spc="2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грамотно</a:t>
            </a:r>
            <a:r>
              <a:rPr sz="1600" b="1" spc="5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сочетая</a:t>
            </a:r>
            <a:r>
              <a:rPr sz="1600" b="1" spc="5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различные </a:t>
            </a:r>
            <a:r>
              <a:rPr sz="1600" b="1" spc="-53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современные</a:t>
            </a:r>
            <a:r>
              <a:rPr sz="1600" b="1" spc="4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образовательные</a:t>
            </a:r>
            <a:r>
              <a:rPr sz="1600" b="1" spc="5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педагогические</a:t>
            </a:r>
            <a:r>
              <a:rPr sz="1600" b="1" spc="4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технологии.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31747" y="1941576"/>
            <a:ext cx="2042160" cy="1069975"/>
            <a:chOff x="1031747" y="1941576"/>
            <a:chExt cx="2042160" cy="1069975"/>
          </a:xfrm>
        </p:grpSpPr>
        <p:sp>
          <p:nvSpPr>
            <p:cNvPr id="4" name="object 4"/>
            <p:cNvSpPr/>
            <p:nvPr/>
          </p:nvSpPr>
          <p:spPr>
            <a:xfrm>
              <a:off x="1044701" y="1954530"/>
              <a:ext cx="2016760" cy="1043940"/>
            </a:xfrm>
            <a:custGeom>
              <a:avLst/>
              <a:gdLst/>
              <a:ahLst/>
              <a:cxnLst/>
              <a:rect l="l" t="t" r="r" b="b"/>
              <a:pathLst>
                <a:path w="2016760" h="1043939">
                  <a:moveTo>
                    <a:pt x="1842262" y="0"/>
                  </a:moveTo>
                  <a:lnTo>
                    <a:pt x="173989" y="0"/>
                  </a:lnTo>
                  <a:lnTo>
                    <a:pt x="127737" y="6211"/>
                  </a:lnTo>
                  <a:lnTo>
                    <a:pt x="86175" y="23744"/>
                  </a:lnTo>
                  <a:lnTo>
                    <a:pt x="50961" y="50942"/>
                  </a:lnTo>
                  <a:lnTo>
                    <a:pt x="23755" y="86153"/>
                  </a:lnTo>
                  <a:lnTo>
                    <a:pt x="6215" y="127720"/>
                  </a:lnTo>
                  <a:lnTo>
                    <a:pt x="0" y="173990"/>
                  </a:lnTo>
                  <a:lnTo>
                    <a:pt x="0" y="869950"/>
                  </a:lnTo>
                  <a:lnTo>
                    <a:pt x="6215" y="916219"/>
                  </a:lnTo>
                  <a:lnTo>
                    <a:pt x="23755" y="957786"/>
                  </a:lnTo>
                  <a:lnTo>
                    <a:pt x="50961" y="992997"/>
                  </a:lnTo>
                  <a:lnTo>
                    <a:pt x="86175" y="1020195"/>
                  </a:lnTo>
                  <a:lnTo>
                    <a:pt x="127737" y="1037728"/>
                  </a:lnTo>
                  <a:lnTo>
                    <a:pt x="173989" y="1043940"/>
                  </a:lnTo>
                  <a:lnTo>
                    <a:pt x="1842262" y="1043940"/>
                  </a:lnTo>
                  <a:lnTo>
                    <a:pt x="1888531" y="1037728"/>
                  </a:lnTo>
                  <a:lnTo>
                    <a:pt x="1930098" y="1020195"/>
                  </a:lnTo>
                  <a:lnTo>
                    <a:pt x="1965309" y="992997"/>
                  </a:lnTo>
                  <a:lnTo>
                    <a:pt x="1992507" y="957786"/>
                  </a:lnTo>
                  <a:lnTo>
                    <a:pt x="2010040" y="916219"/>
                  </a:lnTo>
                  <a:lnTo>
                    <a:pt x="2016252" y="869950"/>
                  </a:lnTo>
                  <a:lnTo>
                    <a:pt x="2016252" y="173990"/>
                  </a:lnTo>
                  <a:lnTo>
                    <a:pt x="2010040" y="127720"/>
                  </a:lnTo>
                  <a:lnTo>
                    <a:pt x="1992507" y="86153"/>
                  </a:lnTo>
                  <a:lnTo>
                    <a:pt x="1965309" y="50942"/>
                  </a:lnTo>
                  <a:lnTo>
                    <a:pt x="1930098" y="23744"/>
                  </a:lnTo>
                  <a:lnTo>
                    <a:pt x="1888531" y="6211"/>
                  </a:lnTo>
                  <a:lnTo>
                    <a:pt x="184226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4701" y="1954530"/>
              <a:ext cx="2016760" cy="1043940"/>
            </a:xfrm>
            <a:custGeom>
              <a:avLst/>
              <a:gdLst/>
              <a:ahLst/>
              <a:cxnLst/>
              <a:rect l="l" t="t" r="r" b="b"/>
              <a:pathLst>
                <a:path w="2016760" h="1043939">
                  <a:moveTo>
                    <a:pt x="0" y="173990"/>
                  </a:moveTo>
                  <a:lnTo>
                    <a:pt x="6215" y="127720"/>
                  </a:lnTo>
                  <a:lnTo>
                    <a:pt x="23755" y="86153"/>
                  </a:lnTo>
                  <a:lnTo>
                    <a:pt x="50961" y="50942"/>
                  </a:lnTo>
                  <a:lnTo>
                    <a:pt x="86175" y="23744"/>
                  </a:lnTo>
                  <a:lnTo>
                    <a:pt x="127737" y="6211"/>
                  </a:lnTo>
                  <a:lnTo>
                    <a:pt x="173989" y="0"/>
                  </a:lnTo>
                  <a:lnTo>
                    <a:pt x="1842262" y="0"/>
                  </a:lnTo>
                  <a:lnTo>
                    <a:pt x="1888531" y="6211"/>
                  </a:lnTo>
                  <a:lnTo>
                    <a:pt x="1930098" y="23744"/>
                  </a:lnTo>
                  <a:lnTo>
                    <a:pt x="1965309" y="50942"/>
                  </a:lnTo>
                  <a:lnTo>
                    <a:pt x="1992507" y="86153"/>
                  </a:lnTo>
                  <a:lnTo>
                    <a:pt x="2010040" y="127720"/>
                  </a:lnTo>
                  <a:lnTo>
                    <a:pt x="2016252" y="173990"/>
                  </a:lnTo>
                  <a:lnTo>
                    <a:pt x="2016252" y="869950"/>
                  </a:lnTo>
                  <a:lnTo>
                    <a:pt x="2010040" y="916219"/>
                  </a:lnTo>
                  <a:lnTo>
                    <a:pt x="1992507" y="957786"/>
                  </a:lnTo>
                  <a:lnTo>
                    <a:pt x="1965309" y="992997"/>
                  </a:lnTo>
                  <a:lnTo>
                    <a:pt x="1930098" y="1020195"/>
                  </a:lnTo>
                  <a:lnTo>
                    <a:pt x="1888531" y="1037728"/>
                  </a:lnTo>
                  <a:lnTo>
                    <a:pt x="1842262" y="1043940"/>
                  </a:lnTo>
                  <a:lnTo>
                    <a:pt x="173989" y="1043940"/>
                  </a:lnTo>
                  <a:lnTo>
                    <a:pt x="127737" y="1037728"/>
                  </a:lnTo>
                  <a:lnTo>
                    <a:pt x="86175" y="1020195"/>
                  </a:lnTo>
                  <a:lnTo>
                    <a:pt x="50961" y="992997"/>
                  </a:lnTo>
                  <a:lnTo>
                    <a:pt x="23755" y="957786"/>
                  </a:lnTo>
                  <a:lnTo>
                    <a:pt x="6215" y="916219"/>
                  </a:lnTo>
                  <a:lnTo>
                    <a:pt x="0" y="869950"/>
                  </a:lnTo>
                  <a:lnTo>
                    <a:pt x="0" y="17399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39417" y="2187016"/>
            <a:ext cx="12230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Технология</a:t>
            </a:r>
            <a:endParaRPr sz="1200">
              <a:latin typeface="Verdana"/>
              <a:cs typeface="Verdana"/>
            </a:endParaRPr>
          </a:p>
          <a:p>
            <a:pPr marL="12700" marR="5080" indent="133985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проектной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д</a:t>
            </a:r>
            <a:r>
              <a:rPr sz="1200" b="1" spc="-10" dirty="0">
                <a:solidFill>
                  <a:srgbClr val="001F5F"/>
                </a:solidFill>
                <a:latin typeface="Verdana"/>
                <a:cs typeface="Verdana"/>
              </a:rPr>
              <a:t>е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ят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ельн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с</a:t>
            </a:r>
            <a:r>
              <a:rPr sz="1200" b="1" spc="5" dirty="0">
                <a:solidFill>
                  <a:srgbClr val="001F5F"/>
                </a:solidFill>
                <a:latin typeface="Verdana"/>
                <a:cs typeface="Verdana"/>
              </a:rPr>
              <a:t>т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31747" y="3273552"/>
            <a:ext cx="2042160" cy="1321435"/>
            <a:chOff x="1031747" y="3273552"/>
            <a:chExt cx="2042160" cy="1321435"/>
          </a:xfrm>
        </p:grpSpPr>
        <p:sp>
          <p:nvSpPr>
            <p:cNvPr id="8" name="object 8"/>
            <p:cNvSpPr/>
            <p:nvPr/>
          </p:nvSpPr>
          <p:spPr>
            <a:xfrm>
              <a:off x="1044701" y="3286506"/>
              <a:ext cx="2016760" cy="1295400"/>
            </a:xfrm>
            <a:custGeom>
              <a:avLst/>
              <a:gdLst/>
              <a:ahLst/>
              <a:cxnLst/>
              <a:rect l="l" t="t" r="r" b="b"/>
              <a:pathLst>
                <a:path w="2016760" h="1295400">
                  <a:moveTo>
                    <a:pt x="1715770" y="0"/>
                  </a:moveTo>
                  <a:lnTo>
                    <a:pt x="300481" y="0"/>
                  </a:lnTo>
                  <a:lnTo>
                    <a:pt x="251742" y="3931"/>
                  </a:lnTo>
                  <a:lnTo>
                    <a:pt x="205506" y="15315"/>
                  </a:lnTo>
                  <a:lnTo>
                    <a:pt x="162393" y="33532"/>
                  </a:lnTo>
                  <a:lnTo>
                    <a:pt x="123021" y="57964"/>
                  </a:lnTo>
                  <a:lnTo>
                    <a:pt x="88009" y="87995"/>
                  </a:lnTo>
                  <a:lnTo>
                    <a:pt x="57975" y="123005"/>
                  </a:lnTo>
                  <a:lnTo>
                    <a:pt x="33539" y="162376"/>
                  </a:lnTo>
                  <a:lnTo>
                    <a:pt x="15318" y="205492"/>
                  </a:lnTo>
                  <a:lnTo>
                    <a:pt x="3932" y="251733"/>
                  </a:lnTo>
                  <a:lnTo>
                    <a:pt x="0" y="300482"/>
                  </a:lnTo>
                  <a:lnTo>
                    <a:pt x="0" y="994918"/>
                  </a:lnTo>
                  <a:lnTo>
                    <a:pt x="3932" y="1043666"/>
                  </a:lnTo>
                  <a:lnTo>
                    <a:pt x="15318" y="1089907"/>
                  </a:lnTo>
                  <a:lnTo>
                    <a:pt x="33539" y="1133023"/>
                  </a:lnTo>
                  <a:lnTo>
                    <a:pt x="57975" y="1172394"/>
                  </a:lnTo>
                  <a:lnTo>
                    <a:pt x="88009" y="1207404"/>
                  </a:lnTo>
                  <a:lnTo>
                    <a:pt x="123021" y="1237435"/>
                  </a:lnTo>
                  <a:lnTo>
                    <a:pt x="162393" y="1261867"/>
                  </a:lnTo>
                  <a:lnTo>
                    <a:pt x="205506" y="1280084"/>
                  </a:lnTo>
                  <a:lnTo>
                    <a:pt x="251742" y="1291468"/>
                  </a:lnTo>
                  <a:lnTo>
                    <a:pt x="300481" y="1295400"/>
                  </a:lnTo>
                  <a:lnTo>
                    <a:pt x="1715770" y="1295400"/>
                  </a:lnTo>
                  <a:lnTo>
                    <a:pt x="1764518" y="1291468"/>
                  </a:lnTo>
                  <a:lnTo>
                    <a:pt x="1810759" y="1280084"/>
                  </a:lnTo>
                  <a:lnTo>
                    <a:pt x="1853875" y="1261867"/>
                  </a:lnTo>
                  <a:lnTo>
                    <a:pt x="1893246" y="1237435"/>
                  </a:lnTo>
                  <a:lnTo>
                    <a:pt x="1928256" y="1207404"/>
                  </a:lnTo>
                  <a:lnTo>
                    <a:pt x="1958287" y="1172394"/>
                  </a:lnTo>
                  <a:lnTo>
                    <a:pt x="1982719" y="1133023"/>
                  </a:lnTo>
                  <a:lnTo>
                    <a:pt x="2000936" y="1089907"/>
                  </a:lnTo>
                  <a:lnTo>
                    <a:pt x="2012320" y="1043666"/>
                  </a:lnTo>
                  <a:lnTo>
                    <a:pt x="2016252" y="994918"/>
                  </a:lnTo>
                  <a:lnTo>
                    <a:pt x="2016252" y="300482"/>
                  </a:lnTo>
                  <a:lnTo>
                    <a:pt x="2012320" y="251733"/>
                  </a:lnTo>
                  <a:lnTo>
                    <a:pt x="2000936" y="205492"/>
                  </a:lnTo>
                  <a:lnTo>
                    <a:pt x="1982719" y="162376"/>
                  </a:lnTo>
                  <a:lnTo>
                    <a:pt x="1958287" y="123005"/>
                  </a:lnTo>
                  <a:lnTo>
                    <a:pt x="1928256" y="87995"/>
                  </a:lnTo>
                  <a:lnTo>
                    <a:pt x="1893246" y="57964"/>
                  </a:lnTo>
                  <a:lnTo>
                    <a:pt x="1853875" y="33532"/>
                  </a:lnTo>
                  <a:lnTo>
                    <a:pt x="1810759" y="15315"/>
                  </a:lnTo>
                  <a:lnTo>
                    <a:pt x="1764518" y="3931"/>
                  </a:lnTo>
                  <a:lnTo>
                    <a:pt x="1715770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4701" y="3286506"/>
              <a:ext cx="2016760" cy="1295400"/>
            </a:xfrm>
            <a:custGeom>
              <a:avLst/>
              <a:gdLst/>
              <a:ahLst/>
              <a:cxnLst/>
              <a:rect l="l" t="t" r="r" b="b"/>
              <a:pathLst>
                <a:path w="2016760" h="1295400">
                  <a:moveTo>
                    <a:pt x="0" y="300482"/>
                  </a:moveTo>
                  <a:lnTo>
                    <a:pt x="3932" y="251733"/>
                  </a:lnTo>
                  <a:lnTo>
                    <a:pt x="15318" y="205492"/>
                  </a:lnTo>
                  <a:lnTo>
                    <a:pt x="33539" y="162376"/>
                  </a:lnTo>
                  <a:lnTo>
                    <a:pt x="57975" y="123005"/>
                  </a:lnTo>
                  <a:lnTo>
                    <a:pt x="88009" y="87995"/>
                  </a:lnTo>
                  <a:lnTo>
                    <a:pt x="123021" y="57964"/>
                  </a:lnTo>
                  <a:lnTo>
                    <a:pt x="162393" y="33532"/>
                  </a:lnTo>
                  <a:lnTo>
                    <a:pt x="205506" y="15315"/>
                  </a:lnTo>
                  <a:lnTo>
                    <a:pt x="251742" y="3931"/>
                  </a:lnTo>
                  <a:lnTo>
                    <a:pt x="300481" y="0"/>
                  </a:lnTo>
                  <a:lnTo>
                    <a:pt x="1715770" y="0"/>
                  </a:lnTo>
                  <a:lnTo>
                    <a:pt x="1764518" y="3931"/>
                  </a:lnTo>
                  <a:lnTo>
                    <a:pt x="1810759" y="15315"/>
                  </a:lnTo>
                  <a:lnTo>
                    <a:pt x="1853875" y="33532"/>
                  </a:lnTo>
                  <a:lnTo>
                    <a:pt x="1893246" y="57964"/>
                  </a:lnTo>
                  <a:lnTo>
                    <a:pt x="1928256" y="87995"/>
                  </a:lnTo>
                  <a:lnTo>
                    <a:pt x="1958287" y="123005"/>
                  </a:lnTo>
                  <a:lnTo>
                    <a:pt x="1982719" y="162376"/>
                  </a:lnTo>
                  <a:lnTo>
                    <a:pt x="2000936" y="205492"/>
                  </a:lnTo>
                  <a:lnTo>
                    <a:pt x="2012320" y="251733"/>
                  </a:lnTo>
                  <a:lnTo>
                    <a:pt x="2016252" y="300482"/>
                  </a:lnTo>
                  <a:lnTo>
                    <a:pt x="2016252" y="994918"/>
                  </a:lnTo>
                  <a:lnTo>
                    <a:pt x="2012320" y="1043666"/>
                  </a:lnTo>
                  <a:lnTo>
                    <a:pt x="2000936" y="1089907"/>
                  </a:lnTo>
                  <a:lnTo>
                    <a:pt x="1982719" y="1133023"/>
                  </a:lnTo>
                  <a:lnTo>
                    <a:pt x="1958287" y="1172394"/>
                  </a:lnTo>
                  <a:lnTo>
                    <a:pt x="1928256" y="1207404"/>
                  </a:lnTo>
                  <a:lnTo>
                    <a:pt x="1893246" y="1237435"/>
                  </a:lnTo>
                  <a:lnTo>
                    <a:pt x="1853875" y="1261867"/>
                  </a:lnTo>
                  <a:lnTo>
                    <a:pt x="1810759" y="1280084"/>
                  </a:lnTo>
                  <a:lnTo>
                    <a:pt x="1764518" y="1291468"/>
                  </a:lnTo>
                  <a:lnTo>
                    <a:pt x="1715770" y="1295400"/>
                  </a:lnTo>
                  <a:lnTo>
                    <a:pt x="300481" y="1295400"/>
                  </a:lnTo>
                  <a:lnTo>
                    <a:pt x="251742" y="1291468"/>
                  </a:lnTo>
                  <a:lnTo>
                    <a:pt x="205506" y="1280084"/>
                  </a:lnTo>
                  <a:lnTo>
                    <a:pt x="162393" y="1261867"/>
                  </a:lnTo>
                  <a:lnTo>
                    <a:pt x="123021" y="1237435"/>
                  </a:lnTo>
                  <a:lnTo>
                    <a:pt x="88009" y="1207404"/>
                  </a:lnTo>
                  <a:lnTo>
                    <a:pt x="57975" y="1172394"/>
                  </a:lnTo>
                  <a:lnTo>
                    <a:pt x="33539" y="1133023"/>
                  </a:lnTo>
                  <a:lnTo>
                    <a:pt x="15318" y="1089907"/>
                  </a:lnTo>
                  <a:lnTo>
                    <a:pt x="3932" y="1043666"/>
                  </a:lnTo>
                  <a:lnTo>
                    <a:pt x="0" y="994918"/>
                  </a:lnTo>
                  <a:lnTo>
                    <a:pt x="0" y="30048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24686" y="3405378"/>
            <a:ext cx="12541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812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Технология </a:t>
            </a:r>
            <a:r>
              <a:rPr sz="1200" b="1" spc="-4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оценивания 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учебных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до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ст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иже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ний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обучающихся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96284" y="1941576"/>
            <a:ext cx="1731645" cy="1069975"/>
            <a:chOff x="3796284" y="1941576"/>
            <a:chExt cx="1731645" cy="1069975"/>
          </a:xfrm>
        </p:grpSpPr>
        <p:sp>
          <p:nvSpPr>
            <p:cNvPr id="12" name="object 12"/>
            <p:cNvSpPr/>
            <p:nvPr/>
          </p:nvSpPr>
          <p:spPr>
            <a:xfrm>
              <a:off x="3809238" y="1954530"/>
              <a:ext cx="1705610" cy="1043940"/>
            </a:xfrm>
            <a:custGeom>
              <a:avLst/>
              <a:gdLst/>
              <a:ahLst/>
              <a:cxnLst/>
              <a:rect l="l" t="t" r="r" b="b"/>
              <a:pathLst>
                <a:path w="1705610" h="1043939">
                  <a:moveTo>
                    <a:pt x="1531365" y="0"/>
                  </a:moveTo>
                  <a:lnTo>
                    <a:pt x="173989" y="0"/>
                  </a:lnTo>
                  <a:lnTo>
                    <a:pt x="127720" y="6211"/>
                  </a:lnTo>
                  <a:lnTo>
                    <a:pt x="86153" y="23744"/>
                  </a:lnTo>
                  <a:lnTo>
                    <a:pt x="50942" y="50942"/>
                  </a:lnTo>
                  <a:lnTo>
                    <a:pt x="23744" y="86153"/>
                  </a:lnTo>
                  <a:lnTo>
                    <a:pt x="6211" y="127720"/>
                  </a:lnTo>
                  <a:lnTo>
                    <a:pt x="0" y="173990"/>
                  </a:lnTo>
                  <a:lnTo>
                    <a:pt x="0" y="869950"/>
                  </a:lnTo>
                  <a:lnTo>
                    <a:pt x="6211" y="916219"/>
                  </a:lnTo>
                  <a:lnTo>
                    <a:pt x="23744" y="957786"/>
                  </a:lnTo>
                  <a:lnTo>
                    <a:pt x="50942" y="992997"/>
                  </a:lnTo>
                  <a:lnTo>
                    <a:pt x="86153" y="1020195"/>
                  </a:lnTo>
                  <a:lnTo>
                    <a:pt x="127720" y="1037728"/>
                  </a:lnTo>
                  <a:lnTo>
                    <a:pt x="173989" y="1043940"/>
                  </a:lnTo>
                  <a:lnTo>
                    <a:pt x="1531365" y="1043940"/>
                  </a:lnTo>
                  <a:lnTo>
                    <a:pt x="1577635" y="1037728"/>
                  </a:lnTo>
                  <a:lnTo>
                    <a:pt x="1619202" y="1020195"/>
                  </a:lnTo>
                  <a:lnTo>
                    <a:pt x="1654413" y="992997"/>
                  </a:lnTo>
                  <a:lnTo>
                    <a:pt x="1681611" y="957786"/>
                  </a:lnTo>
                  <a:lnTo>
                    <a:pt x="1699144" y="916219"/>
                  </a:lnTo>
                  <a:lnTo>
                    <a:pt x="1705356" y="869950"/>
                  </a:lnTo>
                  <a:lnTo>
                    <a:pt x="1705356" y="173990"/>
                  </a:lnTo>
                  <a:lnTo>
                    <a:pt x="1699144" y="127720"/>
                  </a:lnTo>
                  <a:lnTo>
                    <a:pt x="1681611" y="86153"/>
                  </a:lnTo>
                  <a:lnTo>
                    <a:pt x="1654413" y="50942"/>
                  </a:lnTo>
                  <a:lnTo>
                    <a:pt x="1619202" y="23744"/>
                  </a:lnTo>
                  <a:lnTo>
                    <a:pt x="1577635" y="6211"/>
                  </a:lnTo>
                  <a:lnTo>
                    <a:pt x="1531365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09238" y="1954530"/>
              <a:ext cx="1705610" cy="1043940"/>
            </a:xfrm>
            <a:custGeom>
              <a:avLst/>
              <a:gdLst/>
              <a:ahLst/>
              <a:cxnLst/>
              <a:rect l="l" t="t" r="r" b="b"/>
              <a:pathLst>
                <a:path w="1705610" h="1043939">
                  <a:moveTo>
                    <a:pt x="0" y="173990"/>
                  </a:moveTo>
                  <a:lnTo>
                    <a:pt x="6211" y="127720"/>
                  </a:lnTo>
                  <a:lnTo>
                    <a:pt x="23744" y="86153"/>
                  </a:lnTo>
                  <a:lnTo>
                    <a:pt x="50942" y="50942"/>
                  </a:lnTo>
                  <a:lnTo>
                    <a:pt x="86153" y="23744"/>
                  </a:lnTo>
                  <a:lnTo>
                    <a:pt x="127720" y="6211"/>
                  </a:lnTo>
                  <a:lnTo>
                    <a:pt x="173989" y="0"/>
                  </a:lnTo>
                  <a:lnTo>
                    <a:pt x="1531365" y="0"/>
                  </a:lnTo>
                  <a:lnTo>
                    <a:pt x="1577635" y="6211"/>
                  </a:lnTo>
                  <a:lnTo>
                    <a:pt x="1619202" y="23744"/>
                  </a:lnTo>
                  <a:lnTo>
                    <a:pt x="1654413" y="50942"/>
                  </a:lnTo>
                  <a:lnTo>
                    <a:pt x="1681611" y="86153"/>
                  </a:lnTo>
                  <a:lnTo>
                    <a:pt x="1699144" y="127720"/>
                  </a:lnTo>
                  <a:lnTo>
                    <a:pt x="1705356" y="173990"/>
                  </a:lnTo>
                  <a:lnTo>
                    <a:pt x="1705356" y="869950"/>
                  </a:lnTo>
                  <a:lnTo>
                    <a:pt x="1699144" y="916219"/>
                  </a:lnTo>
                  <a:lnTo>
                    <a:pt x="1681611" y="957786"/>
                  </a:lnTo>
                  <a:lnTo>
                    <a:pt x="1654413" y="992997"/>
                  </a:lnTo>
                  <a:lnTo>
                    <a:pt x="1619202" y="1020195"/>
                  </a:lnTo>
                  <a:lnTo>
                    <a:pt x="1577635" y="1037728"/>
                  </a:lnTo>
                  <a:lnTo>
                    <a:pt x="1531365" y="1043940"/>
                  </a:lnTo>
                  <a:lnTo>
                    <a:pt x="173989" y="1043940"/>
                  </a:lnTo>
                  <a:lnTo>
                    <a:pt x="127720" y="1037728"/>
                  </a:lnTo>
                  <a:lnTo>
                    <a:pt x="86153" y="1020195"/>
                  </a:lnTo>
                  <a:lnTo>
                    <a:pt x="50942" y="992997"/>
                  </a:lnTo>
                  <a:lnTo>
                    <a:pt x="23744" y="957786"/>
                  </a:lnTo>
                  <a:lnTo>
                    <a:pt x="6211" y="916219"/>
                  </a:lnTo>
                  <a:lnTo>
                    <a:pt x="0" y="869950"/>
                  </a:lnTo>
                  <a:lnTo>
                    <a:pt x="0" y="17399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066794" y="2187016"/>
            <a:ext cx="118935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Технология </a:t>
            </a:r>
            <a:r>
              <a:rPr sz="120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пробл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емн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го  обучения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359652" y="1941576"/>
            <a:ext cx="2186940" cy="1069975"/>
            <a:chOff x="6359652" y="1941576"/>
            <a:chExt cx="2186940" cy="1069975"/>
          </a:xfrm>
        </p:grpSpPr>
        <p:sp>
          <p:nvSpPr>
            <p:cNvPr id="16" name="object 16"/>
            <p:cNvSpPr/>
            <p:nvPr/>
          </p:nvSpPr>
          <p:spPr>
            <a:xfrm>
              <a:off x="6372606" y="1954530"/>
              <a:ext cx="2161540" cy="1043940"/>
            </a:xfrm>
            <a:custGeom>
              <a:avLst/>
              <a:gdLst/>
              <a:ahLst/>
              <a:cxnLst/>
              <a:rect l="l" t="t" r="r" b="b"/>
              <a:pathLst>
                <a:path w="2161540" h="1043939">
                  <a:moveTo>
                    <a:pt x="1987042" y="0"/>
                  </a:moveTo>
                  <a:lnTo>
                    <a:pt x="173990" y="0"/>
                  </a:lnTo>
                  <a:lnTo>
                    <a:pt x="127720" y="6211"/>
                  </a:lnTo>
                  <a:lnTo>
                    <a:pt x="86153" y="23744"/>
                  </a:lnTo>
                  <a:lnTo>
                    <a:pt x="50942" y="50942"/>
                  </a:lnTo>
                  <a:lnTo>
                    <a:pt x="23744" y="86153"/>
                  </a:lnTo>
                  <a:lnTo>
                    <a:pt x="6211" y="127720"/>
                  </a:lnTo>
                  <a:lnTo>
                    <a:pt x="0" y="173990"/>
                  </a:lnTo>
                  <a:lnTo>
                    <a:pt x="0" y="869950"/>
                  </a:lnTo>
                  <a:lnTo>
                    <a:pt x="6211" y="916219"/>
                  </a:lnTo>
                  <a:lnTo>
                    <a:pt x="23744" y="957786"/>
                  </a:lnTo>
                  <a:lnTo>
                    <a:pt x="50942" y="992997"/>
                  </a:lnTo>
                  <a:lnTo>
                    <a:pt x="86153" y="1020195"/>
                  </a:lnTo>
                  <a:lnTo>
                    <a:pt x="127720" y="1037728"/>
                  </a:lnTo>
                  <a:lnTo>
                    <a:pt x="173990" y="1043940"/>
                  </a:lnTo>
                  <a:lnTo>
                    <a:pt x="1987042" y="1043940"/>
                  </a:lnTo>
                  <a:lnTo>
                    <a:pt x="2033311" y="1037728"/>
                  </a:lnTo>
                  <a:lnTo>
                    <a:pt x="2074878" y="1020195"/>
                  </a:lnTo>
                  <a:lnTo>
                    <a:pt x="2110089" y="992997"/>
                  </a:lnTo>
                  <a:lnTo>
                    <a:pt x="2137287" y="957786"/>
                  </a:lnTo>
                  <a:lnTo>
                    <a:pt x="2154820" y="916219"/>
                  </a:lnTo>
                  <a:lnTo>
                    <a:pt x="2161032" y="869950"/>
                  </a:lnTo>
                  <a:lnTo>
                    <a:pt x="2161032" y="173990"/>
                  </a:lnTo>
                  <a:lnTo>
                    <a:pt x="2154820" y="127720"/>
                  </a:lnTo>
                  <a:lnTo>
                    <a:pt x="2137287" y="86153"/>
                  </a:lnTo>
                  <a:lnTo>
                    <a:pt x="2110089" y="50942"/>
                  </a:lnTo>
                  <a:lnTo>
                    <a:pt x="2074878" y="23744"/>
                  </a:lnTo>
                  <a:lnTo>
                    <a:pt x="2033311" y="6211"/>
                  </a:lnTo>
                  <a:lnTo>
                    <a:pt x="198704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72606" y="1954530"/>
              <a:ext cx="2161540" cy="1043940"/>
            </a:xfrm>
            <a:custGeom>
              <a:avLst/>
              <a:gdLst/>
              <a:ahLst/>
              <a:cxnLst/>
              <a:rect l="l" t="t" r="r" b="b"/>
              <a:pathLst>
                <a:path w="2161540" h="1043939">
                  <a:moveTo>
                    <a:pt x="0" y="173990"/>
                  </a:moveTo>
                  <a:lnTo>
                    <a:pt x="6211" y="127720"/>
                  </a:lnTo>
                  <a:lnTo>
                    <a:pt x="23744" y="86153"/>
                  </a:lnTo>
                  <a:lnTo>
                    <a:pt x="50942" y="50942"/>
                  </a:lnTo>
                  <a:lnTo>
                    <a:pt x="86153" y="23744"/>
                  </a:lnTo>
                  <a:lnTo>
                    <a:pt x="127720" y="6211"/>
                  </a:lnTo>
                  <a:lnTo>
                    <a:pt x="173990" y="0"/>
                  </a:lnTo>
                  <a:lnTo>
                    <a:pt x="1987042" y="0"/>
                  </a:lnTo>
                  <a:lnTo>
                    <a:pt x="2033311" y="6211"/>
                  </a:lnTo>
                  <a:lnTo>
                    <a:pt x="2074878" y="23744"/>
                  </a:lnTo>
                  <a:lnTo>
                    <a:pt x="2110089" y="50942"/>
                  </a:lnTo>
                  <a:lnTo>
                    <a:pt x="2137287" y="86153"/>
                  </a:lnTo>
                  <a:lnTo>
                    <a:pt x="2154820" y="127720"/>
                  </a:lnTo>
                  <a:lnTo>
                    <a:pt x="2161032" y="173990"/>
                  </a:lnTo>
                  <a:lnTo>
                    <a:pt x="2161032" y="869950"/>
                  </a:lnTo>
                  <a:lnTo>
                    <a:pt x="2154820" y="916219"/>
                  </a:lnTo>
                  <a:lnTo>
                    <a:pt x="2137287" y="957786"/>
                  </a:lnTo>
                  <a:lnTo>
                    <a:pt x="2110089" y="992997"/>
                  </a:lnTo>
                  <a:lnTo>
                    <a:pt x="2074878" y="1020195"/>
                  </a:lnTo>
                  <a:lnTo>
                    <a:pt x="2033311" y="1037728"/>
                  </a:lnTo>
                  <a:lnTo>
                    <a:pt x="1987042" y="1043940"/>
                  </a:lnTo>
                  <a:lnTo>
                    <a:pt x="173990" y="1043940"/>
                  </a:lnTo>
                  <a:lnTo>
                    <a:pt x="127720" y="1037728"/>
                  </a:lnTo>
                  <a:lnTo>
                    <a:pt x="86153" y="1020195"/>
                  </a:lnTo>
                  <a:lnTo>
                    <a:pt x="50942" y="992997"/>
                  </a:lnTo>
                  <a:lnTo>
                    <a:pt x="23744" y="957786"/>
                  </a:lnTo>
                  <a:lnTo>
                    <a:pt x="6211" y="916219"/>
                  </a:lnTo>
                  <a:lnTo>
                    <a:pt x="0" y="869950"/>
                  </a:lnTo>
                  <a:lnTo>
                    <a:pt x="0" y="17399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652641" y="2187016"/>
            <a:ext cx="16008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Уровневая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диф</a:t>
            </a:r>
            <a:r>
              <a:rPr sz="1200" b="1" spc="5" dirty="0">
                <a:solidFill>
                  <a:srgbClr val="001F5F"/>
                </a:solidFill>
                <a:latin typeface="Verdana"/>
                <a:cs typeface="Verdana"/>
              </a:rPr>
              <a:t>ф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ерен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циация 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обучения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67328" y="3296411"/>
            <a:ext cx="1732914" cy="1298575"/>
            <a:chOff x="3767328" y="3296411"/>
            <a:chExt cx="1732914" cy="1298575"/>
          </a:xfrm>
        </p:grpSpPr>
        <p:sp>
          <p:nvSpPr>
            <p:cNvPr id="20" name="object 20"/>
            <p:cNvSpPr/>
            <p:nvPr/>
          </p:nvSpPr>
          <p:spPr>
            <a:xfrm>
              <a:off x="3780282" y="3309365"/>
              <a:ext cx="1706880" cy="1272540"/>
            </a:xfrm>
            <a:custGeom>
              <a:avLst/>
              <a:gdLst/>
              <a:ahLst/>
              <a:cxnLst/>
              <a:rect l="l" t="t" r="r" b="b"/>
              <a:pathLst>
                <a:path w="1706879" h="1272539">
                  <a:moveTo>
                    <a:pt x="1494789" y="0"/>
                  </a:moveTo>
                  <a:lnTo>
                    <a:pt x="212089" y="0"/>
                  </a:lnTo>
                  <a:lnTo>
                    <a:pt x="163472" y="5603"/>
                  </a:lnTo>
                  <a:lnTo>
                    <a:pt x="118835" y="21564"/>
                  </a:lnTo>
                  <a:lnTo>
                    <a:pt x="79455" y="46606"/>
                  </a:lnTo>
                  <a:lnTo>
                    <a:pt x="46606" y="79455"/>
                  </a:lnTo>
                  <a:lnTo>
                    <a:pt x="21564" y="118835"/>
                  </a:lnTo>
                  <a:lnTo>
                    <a:pt x="5603" y="163472"/>
                  </a:lnTo>
                  <a:lnTo>
                    <a:pt x="0" y="212089"/>
                  </a:lnTo>
                  <a:lnTo>
                    <a:pt x="0" y="1060450"/>
                  </a:lnTo>
                  <a:lnTo>
                    <a:pt x="5603" y="1109067"/>
                  </a:lnTo>
                  <a:lnTo>
                    <a:pt x="21564" y="1153704"/>
                  </a:lnTo>
                  <a:lnTo>
                    <a:pt x="46606" y="1193084"/>
                  </a:lnTo>
                  <a:lnTo>
                    <a:pt x="79455" y="1225933"/>
                  </a:lnTo>
                  <a:lnTo>
                    <a:pt x="118835" y="1250975"/>
                  </a:lnTo>
                  <a:lnTo>
                    <a:pt x="163472" y="1266936"/>
                  </a:lnTo>
                  <a:lnTo>
                    <a:pt x="212089" y="1272540"/>
                  </a:lnTo>
                  <a:lnTo>
                    <a:pt x="1494789" y="1272540"/>
                  </a:lnTo>
                  <a:lnTo>
                    <a:pt x="1543407" y="1266936"/>
                  </a:lnTo>
                  <a:lnTo>
                    <a:pt x="1588044" y="1250975"/>
                  </a:lnTo>
                  <a:lnTo>
                    <a:pt x="1627424" y="1225933"/>
                  </a:lnTo>
                  <a:lnTo>
                    <a:pt x="1660273" y="1193084"/>
                  </a:lnTo>
                  <a:lnTo>
                    <a:pt x="1685315" y="1153704"/>
                  </a:lnTo>
                  <a:lnTo>
                    <a:pt x="1701276" y="1109067"/>
                  </a:lnTo>
                  <a:lnTo>
                    <a:pt x="1706879" y="1060450"/>
                  </a:lnTo>
                  <a:lnTo>
                    <a:pt x="1706879" y="212089"/>
                  </a:lnTo>
                  <a:lnTo>
                    <a:pt x="1701276" y="163472"/>
                  </a:lnTo>
                  <a:lnTo>
                    <a:pt x="1685315" y="118835"/>
                  </a:lnTo>
                  <a:lnTo>
                    <a:pt x="1660273" y="79455"/>
                  </a:lnTo>
                  <a:lnTo>
                    <a:pt x="1627424" y="46606"/>
                  </a:lnTo>
                  <a:lnTo>
                    <a:pt x="1588044" y="21564"/>
                  </a:lnTo>
                  <a:lnTo>
                    <a:pt x="1543407" y="5603"/>
                  </a:lnTo>
                  <a:lnTo>
                    <a:pt x="1494789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80282" y="3309365"/>
              <a:ext cx="1706880" cy="1272540"/>
            </a:xfrm>
            <a:custGeom>
              <a:avLst/>
              <a:gdLst/>
              <a:ahLst/>
              <a:cxnLst/>
              <a:rect l="l" t="t" r="r" b="b"/>
              <a:pathLst>
                <a:path w="1706879" h="1272539">
                  <a:moveTo>
                    <a:pt x="0" y="212089"/>
                  </a:moveTo>
                  <a:lnTo>
                    <a:pt x="5603" y="163472"/>
                  </a:lnTo>
                  <a:lnTo>
                    <a:pt x="21564" y="118835"/>
                  </a:lnTo>
                  <a:lnTo>
                    <a:pt x="46606" y="79455"/>
                  </a:lnTo>
                  <a:lnTo>
                    <a:pt x="79455" y="46606"/>
                  </a:lnTo>
                  <a:lnTo>
                    <a:pt x="118835" y="21564"/>
                  </a:lnTo>
                  <a:lnTo>
                    <a:pt x="163472" y="5603"/>
                  </a:lnTo>
                  <a:lnTo>
                    <a:pt x="212089" y="0"/>
                  </a:lnTo>
                  <a:lnTo>
                    <a:pt x="1494789" y="0"/>
                  </a:lnTo>
                  <a:lnTo>
                    <a:pt x="1543407" y="5603"/>
                  </a:lnTo>
                  <a:lnTo>
                    <a:pt x="1588044" y="21564"/>
                  </a:lnTo>
                  <a:lnTo>
                    <a:pt x="1627424" y="46606"/>
                  </a:lnTo>
                  <a:lnTo>
                    <a:pt x="1660273" y="79455"/>
                  </a:lnTo>
                  <a:lnTo>
                    <a:pt x="1685315" y="118835"/>
                  </a:lnTo>
                  <a:lnTo>
                    <a:pt x="1701276" y="163472"/>
                  </a:lnTo>
                  <a:lnTo>
                    <a:pt x="1706879" y="212089"/>
                  </a:lnTo>
                  <a:lnTo>
                    <a:pt x="1706879" y="1060450"/>
                  </a:lnTo>
                  <a:lnTo>
                    <a:pt x="1701276" y="1109067"/>
                  </a:lnTo>
                  <a:lnTo>
                    <a:pt x="1685315" y="1153704"/>
                  </a:lnTo>
                  <a:lnTo>
                    <a:pt x="1660273" y="1193084"/>
                  </a:lnTo>
                  <a:lnTo>
                    <a:pt x="1627424" y="1225933"/>
                  </a:lnTo>
                  <a:lnTo>
                    <a:pt x="1588044" y="1250975"/>
                  </a:lnTo>
                  <a:lnTo>
                    <a:pt x="1543407" y="1266936"/>
                  </a:lnTo>
                  <a:lnTo>
                    <a:pt x="1494789" y="1272540"/>
                  </a:lnTo>
                  <a:lnTo>
                    <a:pt x="212089" y="1272540"/>
                  </a:lnTo>
                  <a:lnTo>
                    <a:pt x="163472" y="1266936"/>
                  </a:lnTo>
                  <a:lnTo>
                    <a:pt x="118835" y="1250975"/>
                  </a:lnTo>
                  <a:lnTo>
                    <a:pt x="79455" y="1225933"/>
                  </a:lnTo>
                  <a:lnTo>
                    <a:pt x="46606" y="1193084"/>
                  </a:lnTo>
                  <a:lnTo>
                    <a:pt x="21564" y="1153704"/>
                  </a:lnTo>
                  <a:lnTo>
                    <a:pt x="5603" y="1109067"/>
                  </a:lnTo>
                  <a:lnTo>
                    <a:pt x="0" y="1060450"/>
                  </a:lnTo>
                  <a:lnTo>
                    <a:pt x="0" y="212089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057650" y="3565905"/>
            <a:ext cx="1151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Обучение</a:t>
            </a:r>
            <a:r>
              <a:rPr sz="1200" b="1" spc="-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на </a:t>
            </a:r>
            <a:r>
              <a:rPr sz="1200" b="1" spc="-39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основе</a:t>
            </a:r>
            <a:endParaRPr sz="1200">
              <a:latin typeface="Verdana"/>
              <a:cs typeface="Verdana"/>
            </a:endParaRPr>
          </a:p>
          <a:p>
            <a:pPr marL="103505" marR="94615" indent="-1905" algn="ctr">
              <a:lnSpc>
                <a:spcPct val="100000"/>
              </a:lnSpc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«учебных </a:t>
            </a:r>
            <a:r>
              <a:rPr sz="1200" b="1" spc="-4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си</a:t>
            </a:r>
            <a:r>
              <a:rPr sz="1200" b="1" spc="5" dirty="0">
                <a:solidFill>
                  <a:srgbClr val="001F5F"/>
                </a:solidFill>
                <a:latin typeface="Verdana"/>
                <a:cs typeface="Verdana"/>
              </a:rPr>
              <a:t>т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уаций»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216396" y="3273552"/>
            <a:ext cx="2330450" cy="1321435"/>
            <a:chOff x="6216396" y="3273552"/>
            <a:chExt cx="2330450" cy="1321435"/>
          </a:xfrm>
        </p:grpSpPr>
        <p:sp>
          <p:nvSpPr>
            <p:cNvPr id="24" name="object 24"/>
            <p:cNvSpPr/>
            <p:nvPr/>
          </p:nvSpPr>
          <p:spPr>
            <a:xfrm>
              <a:off x="6229350" y="3286506"/>
              <a:ext cx="2304415" cy="1295400"/>
            </a:xfrm>
            <a:custGeom>
              <a:avLst/>
              <a:gdLst/>
              <a:ahLst/>
              <a:cxnLst/>
              <a:rect l="l" t="t" r="r" b="b"/>
              <a:pathLst>
                <a:path w="2304415" h="1295400">
                  <a:moveTo>
                    <a:pt x="2088388" y="0"/>
                  </a:moveTo>
                  <a:lnTo>
                    <a:pt x="215900" y="0"/>
                  </a:lnTo>
                  <a:lnTo>
                    <a:pt x="166391" y="5701"/>
                  </a:lnTo>
                  <a:lnTo>
                    <a:pt x="120946" y="21941"/>
                  </a:lnTo>
                  <a:lnTo>
                    <a:pt x="80859" y="47426"/>
                  </a:lnTo>
                  <a:lnTo>
                    <a:pt x="47426" y="80859"/>
                  </a:lnTo>
                  <a:lnTo>
                    <a:pt x="21941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079500"/>
                  </a:lnTo>
                  <a:lnTo>
                    <a:pt x="5701" y="1129008"/>
                  </a:lnTo>
                  <a:lnTo>
                    <a:pt x="21941" y="1174453"/>
                  </a:lnTo>
                  <a:lnTo>
                    <a:pt x="47426" y="1214540"/>
                  </a:lnTo>
                  <a:lnTo>
                    <a:pt x="80859" y="1247973"/>
                  </a:lnTo>
                  <a:lnTo>
                    <a:pt x="120946" y="1273458"/>
                  </a:lnTo>
                  <a:lnTo>
                    <a:pt x="166391" y="1289698"/>
                  </a:lnTo>
                  <a:lnTo>
                    <a:pt x="215900" y="1295400"/>
                  </a:lnTo>
                  <a:lnTo>
                    <a:pt x="2088388" y="1295400"/>
                  </a:lnTo>
                  <a:lnTo>
                    <a:pt x="2137896" y="1289698"/>
                  </a:lnTo>
                  <a:lnTo>
                    <a:pt x="2183341" y="1273458"/>
                  </a:lnTo>
                  <a:lnTo>
                    <a:pt x="2223428" y="1247973"/>
                  </a:lnTo>
                  <a:lnTo>
                    <a:pt x="2256861" y="1214540"/>
                  </a:lnTo>
                  <a:lnTo>
                    <a:pt x="2282346" y="1174453"/>
                  </a:lnTo>
                  <a:lnTo>
                    <a:pt x="2298586" y="1129008"/>
                  </a:lnTo>
                  <a:lnTo>
                    <a:pt x="2304288" y="1079500"/>
                  </a:lnTo>
                  <a:lnTo>
                    <a:pt x="2304288" y="215900"/>
                  </a:lnTo>
                  <a:lnTo>
                    <a:pt x="2298586" y="166391"/>
                  </a:lnTo>
                  <a:lnTo>
                    <a:pt x="2282346" y="120946"/>
                  </a:lnTo>
                  <a:lnTo>
                    <a:pt x="2256861" y="80859"/>
                  </a:lnTo>
                  <a:lnTo>
                    <a:pt x="2223428" y="47426"/>
                  </a:lnTo>
                  <a:lnTo>
                    <a:pt x="2183341" y="21941"/>
                  </a:lnTo>
                  <a:lnTo>
                    <a:pt x="2137896" y="5701"/>
                  </a:lnTo>
                  <a:lnTo>
                    <a:pt x="2088388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29350" y="3286506"/>
              <a:ext cx="2304415" cy="1295400"/>
            </a:xfrm>
            <a:custGeom>
              <a:avLst/>
              <a:gdLst/>
              <a:ahLst/>
              <a:cxnLst/>
              <a:rect l="l" t="t" r="r" b="b"/>
              <a:pathLst>
                <a:path w="2304415" h="1295400">
                  <a:moveTo>
                    <a:pt x="0" y="215900"/>
                  </a:moveTo>
                  <a:lnTo>
                    <a:pt x="5701" y="166391"/>
                  </a:lnTo>
                  <a:lnTo>
                    <a:pt x="21941" y="120946"/>
                  </a:lnTo>
                  <a:lnTo>
                    <a:pt x="47426" y="80859"/>
                  </a:lnTo>
                  <a:lnTo>
                    <a:pt x="80859" y="47426"/>
                  </a:lnTo>
                  <a:lnTo>
                    <a:pt x="120946" y="21941"/>
                  </a:lnTo>
                  <a:lnTo>
                    <a:pt x="166391" y="5701"/>
                  </a:lnTo>
                  <a:lnTo>
                    <a:pt x="215900" y="0"/>
                  </a:lnTo>
                  <a:lnTo>
                    <a:pt x="2088388" y="0"/>
                  </a:lnTo>
                  <a:lnTo>
                    <a:pt x="2137896" y="5701"/>
                  </a:lnTo>
                  <a:lnTo>
                    <a:pt x="2183341" y="21941"/>
                  </a:lnTo>
                  <a:lnTo>
                    <a:pt x="2223428" y="47426"/>
                  </a:lnTo>
                  <a:lnTo>
                    <a:pt x="2256861" y="80859"/>
                  </a:lnTo>
                  <a:lnTo>
                    <a:pt x="2282346" y="120946"/>
                  </a:lnTo>
                  <a:lnTo>
                    <a:pt x="2298586" y="166391"/>
                  </a:lnTo>
                  <a:lnTo>
                    <a:pt x="2304288" y="215900"/>
                  </a:lnTo>
                  <a:lnTo>
                    <a:pt x="2304288" y="1079500"/>
                  </a:lnTo>
                  <a:lnTo>
                    <a:pt x="2298586" y="1129008"/>
                  </a:lnTo>
                  <a:lnTo>
                    <a:pt x="2282346" y="1174453"/>
                  </a:lnTo>
                  <a:lnTo>
                    <a:pt x="2256861" y="1214540"/>
                  </a:lnTo>
                  <a:lnTo>
                    <a:pt x="2223428" y="1247973"/>
                  </a:lnTo>
                  <a:lnTo>
                    <a:pt x="2183341" y="1273458"/>
                  </a:lnTo>
                  <a:lnTo>
                    <a:pt x="2137896" y="1289698"/>
                  </a:lnTo>
                  <a:lnTo>
                    <a:pt x="2088388" y="1295400"/>
                  </a:lnTo>
                  <a:lnTo>
                    <a:pt x="215900" y="1295400"/>
                  </a:lnTo>
                  <a:lnTo>
                    <a:pt x="166391" y="1289698"/>
                  </a:lnTo>
                  <a:lnTo>
                    <a:pt x="120946" y="1273458"/>
                  </a:lnTo>
                  <a:lnTo>
                    <a:pt x="80859" y="1247973"/>
                  </a:lnTo>
                  <a:lnTo>
                    <a:pt x="47426" y="1214540"/>
                  </a:lnTo>
                  <a:lnTo>
                    <a:pt x="21941" y="1174453"/>
                  </a:lnTo>
                  <a:lnTo>
                    <a:pt x="5701" y="1129008"/>
                  </a:lnTo>
                  <a:lnTo>
                    <a:pt x="0" y="1079500"/>
                  </a:lnTo>
                  <a:lnTo>
                    <a:pt x="0" y="2159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479794" y="3645534"/>
            <a:ext cx="1803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Информационные</a:t>
            </a:r>
            <a:r>
              <a:rPr sz="1200" b="1" spc="-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и </a:t>
            </a:r>
            <a:r>
              <a:rPr sz="1200" b="1" spc="-39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коммуникаци</a:t>
            </a:r>
            <a:r>
              <a:rPr sz="1200" b="1" spc="5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нные 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технологии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31747" y="4928615"/>
            <a:ext cx="1948180" cy="1516380"/>
            <a:chOff x="1031747" y="4928615"/>
            <a:chExt cx="1948180" cy="1516380"/>
          </a:xfrm>
        </p:grpSpPr>
        <p:sp>
          <p:nvSpPr>
            <p:cNvPr id="28" name="object 28"/>
            <p:cNvSpPr/>
            <p:nvPr/>
          </p:nvSpPr>
          <p:spPr>
            <a:xfrm>
              <a:off x="1044701" y="4941569"/>
              <a:ext cx="1922145" cy="1490980"/>
            </a:xfrm>
            <a:custGeom>
              <a:avLst/>
              <a:gdLst/>
              <a:ahLst/>
              <a:cxnLst/>
              <a:rect l="l" t="t" r="r" b="b"/>
              <a:pathLst>
                <a:path w="1922145" h="1490979">
                  <a:moveTo>
                    <a:pt x="1673352" y="0"/>
                  </a:moveTo>
                  <a:lnTo>
                    <a:pt x="248411" y="0"/>
                  </a:lnTo>
                  <a:lnTo>
                    <a:pt x="198347" y="5048"/>
                  </a:lnTo>
                  <a:lnTo>
                    <a:pt x="151717" y="19526"/>
                  </a:lnTo>
                  <a:lnTo>
                    <a:pt x="109520" y="42433"/>
                  </a:lnTo>
                  <a:lnTo>
                    <a:pt x="72756" y="72770"/>
                  </a:lnTo>
                  <a:lnTo>
                    <a:pt x="42423" y="109537"/>
                  </a:lnTo>
                  <a:lnTo>
                    <a:pt x="19520" y="151733"/>
                  </a:lnTo>
                  <a:lnTo>
                    <a:pt x="5046" y="198358"/>
                  </a:lnTo>
                  <a:lnTo>
                    <a:pt x="0" y="248411"/>
                  </a:lnTo>
                  <a:lnTo>
                    <a:pt x="0" y="1242059"/>
                  </a:lnTo>
                  <a:lnTo>
                    <a:pt x="5046" y="1292121"/>
                  </a:lnTo>
                  <a:lnTo>
                    <a:pt x="19520" y="1338749"/>
                  </a:lnTo>
                  <a:lnTo>
                    <a:pt x="42423" y="1380945"/>
                  </a:lnTo>
                  <a:lnTo>
                    <a:pt x="72756" y="1417710"/>
                  </a:lnTo>
                  <a:lnTo>
                    <a:pt x="109520" y="1448044"/>
                  </a:lnTo>
                  <a:lnTo>
                    <a:pt x="151717" y="1470949"/>
                  </a:lnTo>
                  <a:lnTo>
                    <a:pt x="198347" y="1485424"/>
                  </a:lnTo>
                  <a:lnTo>
                    <a:pt x="248411" y="1490471"/>
                  </a:lnTo>
                  <a:lnTo>
                    <a:pt x="1673352" y="1490471"/>
                  </a:lnTo>
                  <a:lnTo>
                    <a:pt x="1723405" y="1485424"/>
                  </a:lnTo>
                  <a:lnTo>
                    <a:pt x="1770030" y="1470949"/>
                  </a:lnTo>
                  <a:lnTo>
                    <a:pt x="1812226" y="1448044"/>
                  </a:lnTo>
                  <a:lnTo>
                    <a:pt x="1848992" y="1417710"/>
                  </a:lnTo>
                  <a:lnTo>
                    <a:pt x="1879330" y="1380945"/>
                  </a:lnTo>
                  <a:lnTo>
                    <a:pt x="1902237" y="1338749"/>
                  </a:lnTo>
                  <a:lnTo>
                    <a:pt x="1916715" y="1292121"/>
                  </a:lnTo>
                  <a:lnTo>
                    <a:pt x="1921764" y="1242059"/>
                  </a:lnTo>
                  <a:lnTo>
                    <a:pt x="1921764" y="248411"/>
                  </a:lnTo>
                  <a:lnTo>
                    <a:pt x="1916715" y="198358"/>
                  </a:lnTo>
                  <a:lnTo>
                    <a:pt x="1902237" y="151733"/>
                  </a:lnTo>
                  <a:lnTo>
                    <a:pt x="1879330" y="109537"/>
                  </a:lnTo>
                  <a:lnTo>
                    <a:pt x="1848992" y="72771"/>
                  </a:lnTo>
                  <a:lnTo>
                    <a:pt x="1812226" y="42433"/>
                  </a:lnTo>
                  <a:lnTo>
                    <a:pt x="1770030" y="19526"/>
                  </a:lnTo>
                  <a:lnTo>
                    <a:pt x="1723405" y="5048"/>
                  </a:lnTo>
                  <a:lnTo>
                    <a:pt x="167335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44701" y="4941569"/>
              <a:ext cx="1922145" cy="1490980"/>
            </a:xfrm>
            <a:custGeom>
              <a:avLst/>
              <a:gdLst/>
              <a:ahLst/>
              <a:cxnLst/>
              <a:rect l="l" t="t" r="r" b="b"/>
              <a:pathLst>
                <a:path w="1922145" h="1490979">
                  <a:moveTo>
                    <a:pt x="0" y="248411"/>
                  </a:moveTo>
                  <a:lnTo>
                    <a:pt x="5046" y="198358"/>
                  </a:lnTo>
                  <a:lnTo>
                    <a:pt x="19520" y="151733"/>
                  </a:lnTo>
                  <a:lnTo>
                    <a:pt x="42423" y="109537"/>
                  </a:lnTo>
                  <a:lnTo>
                    <a:pt x="72756" y="72770"/>
                  </a:lnTo>
                  <a:lnTo>
                    <a:pt x="109520" y="42433"/>
                  </a:lnTo>
                  <a:lnTo>
                    <a:pt x="151717" y="19526"/>
                  </a:lnTo>
                  <a:lnTo>
                    <a:pt x="198347" y="5048"/>
                  </a:lnTo>
                  <a:lnTo>
                    <a:pt x="248411" y="0"/>
                  </a:lnTo>
                  <a:lnTo>
                    <a:pt x="1673352" y="0"/>
                  </a:lnTo>
                  <a:lnTo>
                    <a:pt x="1723405" y="5048"/>
                  </a:lnTo>
                  <a:lnTo>
                    <a:pt x="1770030" y="19526"/>
                  </a:lnTo>
                  <a:lnTo>
                    <a:pt x="1812226" y="42433"/>
                  </a:lnTo>
                  <a:lnTo>
                    <a:pt x="1848992" y="72771"/>
                  </a:lnTo>
                  <a:lnTo>
                    <a:pt x="1879330" y="109537"/>
                  </a:lnTo>
                  <a:lnTo>
                    <a:pt x="1902237" y="151733"/>
                  </a:lnTo>
                  <a:lnTo>
                    <a:pt x="1916715" y="198358"/>
                  </a:lnTo>
                  <a:lnTo>
                    <a:pt x="1921764" y="248411"/>
                  </a:lnTo>
                  <a:lnTo>
                    <a:pt x="1921764" y="1242059"/>
                  </a:lnTo>
                  <a:lnTo>
                    <a:pt x="1916715" y="1292121"/>
                  </a:lnTo>
                  <a:lnTo>
                    <a:pt x="1902237" y="1338749"/>
                  </a:lnTo>
                  <a:lnTo>
                    <a:pt x="1879330" y="1380945"/>
                  </a:lnTo>
                  <a:lnTo>
                    <a:pt x="1848992" y="1417710"/>
                  </a:lnTo>
                  <a:lnTo>
                    <a:pt x="1812226" y="1448044"/>
                  </a:lnTo>
                  <a:lnTo>
                    <a:pt x="1770030" y="1470949"/>
                  </a:lnTo>
                  <a:lnTo>
                    <a:pt x="1723405" y="1485424"/>
                  </a:lnTo>
                  <a:lnTo>
                    <a:pt x="1673352" y="1490471"/>
                  </a:lnTo>
                  <a:lnTo>
                    <a:pt x="248411" y="1490471"/>
                  </a:lnTo>
                  <a:lnTo>
                    <a:pt x="198347" y="1485424"/>
                  </a:lnTo>
                  <a:lnTo>
                    <a:pt x="151717" y="1470949"/>
                  </a:lnTo>
                  <a:lnTo>
                    <a:pt x="109520" y="1448044"/>
                  </a:lnTo>
                  <a:lnTo>
                    <a:pt x="72756" y="1417710"/>
                  </a:lnTo>
                  <a:lnTo>
                    <a:pt x="42423" y="1380945"/>
                  </a:lnTo>
                  <a:lnTo>
                    <a:pt x="19520" y="1338749"/>
                  </a:lnTo>
                  <a:lnTo>
                    <a:pt x="5046" y="1292121"/>
                  </a:lnTo>
                  <a:lnTo>
                    <a:pt x="0" y="1242059"/>
                  </a:lnTo>
                  <a:lnTo>
                    <a:pt x="0" y="24841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227531" y="5046726"/>
            <a:ext cx="1553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7375E"/>
                </a:solidFill>
                <a:latin typeface="Verdana"/>
                <a:cs typeface="Verdana"/>
              </a:rPr>
              <a:t>Технология </a:t>
            </a:r>
            <a:r>
              <a:rPr sz="1200" b="1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17375E"/>
                </a:solidFill>
                <a:latin typeface="Verdana"/>
                <a:cs typeface="Verdana"/>
              </a:rPr>
              <a:t>использования </a:t>
            </a:r>
            <a:r>
              <a:rPr sz="1200" b="1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17375E"/>
                </a:solidFill>
                <a:latin typeface="Verdana"/>
                <a:cs typeface="Verdana"/>
              </a:rPr>
              <a:t>игровых</a:t>
            </a:r>
            <a:r>
              <a:rPr sz="1200" b="1" spc="-80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17375E"/>
                </a:solidFill>
                <a:latin typeface="Verdana"/>
                <a:cs typeface="Verdana"/>
              </a:rPr>
              <a:t>методов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796284" y="4928615"/>
            <a:ext cx="1731645" cy="1516380"/>
            <a:chOff x="3796284" y="4928615"/>
            <a:chExt cx="1731645" cy="1516380"/>
          </a:xfrm>
        </p:grpSpPr>
        <p:sp>
          <p:nvSpPr>
            <p:cNvPr id="32" name="object 32"/>
            <p:cNvSpPr/>
            <p:nvPr/>
          </p:nvSpPr>
          <p:spPr>
            <a:xfrm>
              <a:off x="3809238" y="4941569"/>
              <a:ext cx="1705610" cy="1490980"/>
            </a:xfrm>
            <a:custGeom>
              <a:avLst/>
              <a:gdLst/>
              <a:ahLst/>
              <a:cxnLst/>
              <a:rect l="l" t="t" r="r" b="b"/>
              <a:pathLst>
                <a:path w="1705610" h="1490979">
                  <a:moveTo>
                    <a:pt x="1456944" y="0"/>
                  </a:moveTo>
                  <a:lnTo>
                    <a:pt x="248412" y="0"/>
                  </a:lnTo>
                  <a:lnTo>
                    <a:pt x="198358" y="5048"/>
                  </a:lnTo>
                  <a:lnTo>
                    <a:pt x="151733" y="19526"/>
                  </a:lnTo>
                  <a:lnTo>
                    <a:pt x="109537" y="42433"/>
                  </a:lnTo>
                  <a:lnTo>
                    <a:pt x="72770" y="72770"/>
                  </a:lnTo>
                  <a:lnTo>
                    <a:pt x="42433" y="109537"/>
                  </a:lnTo>
                  <a:lnTo>
                    <a:pt x="19526" y="151733"/>
                  </a:lnTo>
                  <a:lnTo>
                    <a:pt x="5048" y="198358"/>
                  </a:lnTo>
                  <a:lnTo>
                    <a:pt x="0" y="248411"/>
                  </a:lnTo>
                  <a:lnTo>
                    <a:pt x="0" y="1242059"/>
                  </a:lnTo>
                  <a:lnTo>
                    <a:pt x="5048" y="1292124"/>
                  </a:lnTo>
                  <a:lnTo>
                    <a:pt x="19526" y="1338754"/>
                  </a:lnTo>
                  <a:lnTo>
                    <a:pt x="42433" y="1380951"/>
                  </a:lnTo>
                  <a:lnTo>
                    <a:pt x="72771" y="1417715"/>
                  </a:lnTo>
                  <a:lnTo>
                    <a:pt x="109537" y="1448048"/>
                  </a:lnTo>
                  <a:lnTo>
                    <a:pt x="151733" y="1470951"/>
                  </a:lnTo>
                  <a:lnTo>
                    <a:pt x="198358" y="1485425"/>
                  </a:lnTo>
                  <a:lnTo>
                    <a:pt x="248412" y="1490471"/>
                  </a:lnTo>
                  <a:lnTo>
                    <a:pt x="1456944" y="1490471"/>
                  </a:lnTo>
                  <a:lnTo>
                    <a:pt x="1506997" y="1485425"/>
                  </a:lnTo>
                  <a:lnTo>
                    <a:pt x="1553622" y="1470951"/>
                  </a:lnTo>
                  <a:lnTo>
                    <a:pt x="1595818" y="1448048"/>
                  </a:lnTo>
                  <a:lnTo>
                    <a:pt x="1632585" y="1417715"/>
                  </a:lnTo>
                  <a:lnTo>
                    <a:pt x="1662922" y="1380951"/>
                  </a:lnTo>
                  <a:lnTo>
                    <a:pt x="1685829" y="1338754"/>
                  </a:lnTo>
                  <a:lnTo>
                    <a:pt x="1700307" y="1292124"/>
                  </a:lnTo>
                  <a:lnTo>
                    <a:pt x="1705356" y="1242059"/>
                  </a:lnTo>
                  <a:lnTo>
                    <a:pt x="1705356" y="248411"/>
                  </a:lnTo>
                  <a:lnTo>
                    <a:pt x="1700307" y="198358"/>
                  </a:lnTo>
                  <a:lnTo>
                    <a:pt x="1685829" y="151733"/>
                  </a:lnTo>
                  <a:lnTo>
                    <a:pt x="1662922" y="109537"/>
                  </a:lnTo>
                  <a:lnTo>
                    <a:pt x="1632584" y="72771"/>
                  </a:lnTo>
                  <a:lnTo>
                    <a:pt x="1595818" y="42433"/>
                  </a:lnTo>
                  <a:lnTo>
                    <a:pt x="1553622" y="19526"/>
                  </a:lnTo>
                  <a:lnTo>
                    <a:pt x="1506997" y="5048"/>
                  </a:lnTo>
                  <a:lnTo>
                    <a:pt x="1456944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09238" y="4941569"/>
              <a:ext cx="1705610" cy="1490980"/>
            </a:xfrm>
            <a:custGeom>
              <a:avLst/>
              <a:gdLst/>
              <a:ahLst/>
              <a:cxnLst/>
              <a:rect l="l" t="t" r="r" b="b"/>
              <a:pathLst>
                <a:path w="1705610" h="1490979">
                  <a:moveTo>
                    <a:pt x="0" y="248411"/>
                  </a:moveTo>
                  <a:lnTo>
                    <a:pt x="5048" y="198358"/>
                  </a:lnTo>
                  <a:lnTo>
                    <a:pt x="19526" y="151733"/>
                  </a:lnTo>
                  <a:lnTo>
                    <a:pt x="42433" y="109537"/>
                  </a:lnTo>
                  <a:lnTo>
                    <a:pt x="72770" y="72770"/>
                  </a:lnTo>
                  <a:lnTo>
                    <a:pt x="109537" y="42433"/>
                  </a:lnTo>
                  <a:lnTo>
                    <a:pt x="151733" y="19526"/>
                  </a:lnTo>
                  <a:lnTo>
                    <a:pt x="198358" y="5048"/>
                  </a:lnTo>
                  <a:lnTo>
                    <a:pt x="248412" y="0"/>
                  </a:lnTo>
                  <a:lnTo>
                    <a:pt x="1456944" y="0"/>
                  </a:lnTo>
                  <a:lnTo>
                    <a:pt x="1506997" y="5048"/>
                  </a:lnTo>
                  <a:lnTo>
                    <a:pt x="1553622" y="19526"/>
                  </a:lnTo>
                  <a:lnTo>
                    <a:pt x="1595818" y="42433"/>
                  </a:lnTo>
                  <a:lnTo>
                    <a:pt x="1632584" y="72771"/>
                  </a:lnTo>
                  <a:lnTo>
                    <a:pt x="1662922" y="109537"/>
                  </a:lnTo>
                  <a:lnTo>
                    <a:pt x="1685829" y="151733"/>
                  </a:lnTo>
                  <a:lnTo>
                    <a:pt x="1700307" y="198358"/>
                  </a:lnTo>
                  <a:lnTo>
                    <a:pt x="1705356" y="248411"/>
                  </a:lnTo>
                  <a:lnTo>
                    <a:pt x="1705356" y="1242059"/>
                  </a:lnTo>
                  <a:lnTo>
                    <a:pt x="1700307" y="1292124"/>
                  </a:lnTo>
                  <a:lnTo>
                    <a:pt x="1685829" y="1338754"/>
                  </a:lnTo>
                  <a:lnTo>
                    <a:pt x="1662922" y="1380951"/>
                  </a:lnTo>
                  <a:lnTo>
                    <a:pt x="1632585" y="1417715"/>
                  </a:lnTo>
                  <a:lnTo>
                    <a:pt x="1595818" y="1448048"/>
                  </a:lnTo>
                  <a:lnTo>
                    <a:pt x="1553622" y="1470951"/>
                  </a:lnTo>
                  <a:lnTo>
                    <a:pt x="1506997" y="1485425"/>
                  </a:lnTo>
                  <a:lnTo>
                    <a:pt x="1456944" y="1490471"/>
                  </a:lnTo>
                  <a:lnTo>
                    <a:pt x="248412" y="1490471"/>
                  </a:lnTo>
                  <a:lnTo>
                    <a:pt x="198358" y="1485425"/>
                  </a:lnTo>
                  <a:lnTo>
                    <a:pt x="151733" y="1470951"/>
                  </a:lnTo>
                  <a:lnTo>
                    <a:pt x="109537" y="1448048"/>
                  </a:lnTo>
                  <a:lnTo>
                    <a:pt x="72771" y="1417715"/>
                  </a:lnTo>
                  <a:lnTo>
                    <a:pt x="42433" y="1380951"/>
                  </a:lnTo>
                  <a:lnTo>
                    <a:pt x="19526" y="1338754"/>
                  </a:lnTo>
                  <a:lnTo>
                    <a:pt x="5048" y="1292124"/>
                  </a:lnTo>
                  <a:lnTo>
                    <a:pt x="0" y="1242059"/>
                  </a:lnTo>
                  <a:lnTo>
                    <a:pt x="0" y="24841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984497" y="5046726"/>
            <a:ext cx="13538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marR="15494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7375E"/>
                </a:solidFill>
                <a:latin typeface="Verdana"/>
                <a:cs typeface="Verdana"/>
              </a:rPr>
              <a:t>Т</a:t>
            </a:r>
            <a:r>
              <a:rPr sz="1200" b="1" spc="-10" dirty="0">
                <a:solidFill>
                  <a:srgbClr val="17375E"/>
                </a:solidFill>
                <a:latin typeface="Verdana"/>
                <a:cs typeface="Verdana"/>
              </a:rPr>
              <a:t>е</a:t>
            </a:r>
            <a:r>
              <a:rPr sz="1200" b="1" dirty="0">
                <a:solidFill>
                  <a:srgbClr val="17375E"/>
                </a:solidFill>
                <a:latin typeface="Verdana"/>
                <a:cs typeface="Verdana"/>
              </a:rPr>
              <a:t>хно</a:t>
            </a:r>
            <a:r>
              <a:rPr sz="1200" b="1" spc="-5" dirty="0">
                <a:solidFill>
                  <a:srgbClr val="17375E"/>
                </a:solidFill>
                <a:latin typeface="Verdana"/>
                <a:cs typeface="Verdana"/>
              </a:rPr>
              <a:t>л</a:t>
            </a:r>
            <a:r>
              <a:rPr sz="1200" b="1" dirty="0">
                <a:solidFill>
                  <a:srgbClr val="17375E"/>
                </a:solidFill>
                <a:latin typeface="Verdana"/>
                <a:cs typeface="Verdana"/>
              </a:rPr>
              <a:t>о</a:t>
            </a:r>
            <a:r>
              <a:rPr sz="1200" b="1" spc="-5" dirty="0">
                <a:solidFill>
                  <a:srgbClr val="17375E"/>
                </a:solidFill>
                <a:latin typeface="Verdana"/>
                <a:cs typeface="Verdana"/>
              </a:rPr>
              <a:t>гия  развития</a:t>
            </a:r>
            <a:endParaRPr sz="120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b="1" dirty="0">
                <a:solidFill>
                  <a:srgbClr val="17375E"/>
                </a:solidFill>
                <a:latin typeface="Verdana"/>
                <a:cs typeface="Verdana"/>
              </a:rPr>
              <a:t>«кри</a:t>
            </a:r>
            <a:r>
              <a:rPr sz="1200" b="1" spc="5" dirty="0">
                <a:solidFill>
                  <a:srgbClr val="17375E"/>
                </a:solidFill>
                <a:latin typeface="Verdana"/>
                <a:cs typeface="Verdana"/>
              </a:rPr>
              <a:t>т</a:t>
            </a:r>
            <a:r>
              <a:rPr sz="1200" b="1" spc="-5" dirty="0">
                <a:solidFill>
                  <a:srgbClr val="17375E"/>
                </a:solidFill>
                <a:latin typeface="Verdana"/>
                <a:cs typeface="Verdana"/>
              </a:rPr>
              <a:t>и</a:t>
            </a:r>
            <a:r>
              <a:rPr sz="1200" b="1" spc="-10" dirty="0">
                <a:solidFill>
                  <a:srgbClr val="17375E"/>
                </a:solidFill>
                <a:latin typeface="Verdana"/>
                <a:cs typeface="Verdana"/>
              </a:rPr>
              <a:t>ч</a:t>
            </a:r>
            <a:r>
              <a:rPr sz="1200" b="1" spc="-5" dirty="0">
                <a:solidFill>
                  <a:srgbClr val="17375E"/>
                </a:solidFill>
                <a:latin typeface="Verdana"/>
                <a:cs typeface="Verdana"/>
              </a:rPr>
              <a:t>еск</a:t>
            </a:r>
            <a:r>
              <a:rPr sz="1200" b="1" dirty="0">
                <a:solidFill>
                  <a:srgbClr val="17375E"/>
                </a:solidFill>
                <a:latin typeface="Verdana"/>
                <a:cs typeface="Verdana"/>
              </a:rPr>
              <a:t>о</a:t>
            </a:r>
            <a:r>
              <a:rPr sz="1200" b="1" spc="-5" dirty="0">
                <a:solidFill>
                  <a:srgbClr val="17375E"/>
                </a:solidFill>
                <a:latin typeface="Verdana"/>
                <a:cs typeface="Verdana"/>
              </a:rPr>
              <a:t>го  мышления» </a:t>
            </a:r>
            <a:r>
              <a:rPr sz="1200" b="1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17375E"/>
                </a:solidFill>
                <a:latin typeface="Verdana"/>
                <a:cs typeface="Verdana"/>
              </a:rPr>
              <a:t>через</a:t>
            </a:r>
            <a:r>
              <a:rPr sz="1200" b="1" spc="-25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17375E"/>
                </a:solidFill>
                <a:latin typeface="Verdana"/>
                <a:cs typeface="Verdana"/>
              </a:rPr>
              <a:t>чтение</a:t>
            </a:r>
            <a:r>
              <a:rPr sz="1200" b="1" spc="-35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17375E"/>
                </a:solidFill>
                <a:latin typeface="Verdana"/>
                <a:cs typeface="Verdana"/>
              </a:rPr>
              <a:t>и </a:t>
            </a:r>
            <a:r>
              <a:rPr sz="1200" b="1" spc="-395" dirty="0">
                <a:solidFill>
                  <a:srgbClr val="17375E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17375E"/>
                </a:solidFill>
                <a:latin typeface="Verdana"/>
                <a:cs typeface="Verdana"/>
              </a:rPr>
              <a:t>письмо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234684" y="4928615"/>
            <a:ext cx="2258695" cy="1516380"/>
            <a:chOff x="6234684" y="4928615"/>
            <a:chExt cx="2258695" cy="1516380"/>
          </a:xfrm>
        </p:grpSpPr>
        <p:sp>
          <p:nvSpPr>
            <p:cNvPr id="36" name="object 36"/>
            <p:cNvSpPr/>
            <p:nvPr/>
          </p:nvSpPr>
          <p:spPr>
            <a:xfrm>
              <a:off x="6247638" y="4941569"/>
              <a:ext cx="2232660" cy="1490980"/>
            </a:xfrm>
            <a:custGeom>
              <a:avLst/>
              <a:gdLst/>
              <a:ahLst/>
              <a:cxnLst/>
              <a:rect l="l" t="t" r="r" b="b"/>
              <a:pathLst>
                <a:path w="2232659" h="1490979">
                  <a:moveTo>
                    <a:pt x="1984247" y="0"/>
                  </a:moveTo>
                  <a:lnTo>
                    <a:pt x="248412" y="0"/>
                  </a:lnTo>
                  <a:lnTo>
                    <a:pt x="198358" y="5048"/>
                  </a:lnTo>
                  <a:lnTo>
                    <a:pt x="151733" y="19526"/>
                  </a:lnTo>
                  <a:lnTo>
                    <a:pt x="109537" y="42433"/>
                  </a:lnTo>
                  <a:lnTo>
                    <a:pt x="72770" y="72770"/>
                  </a:lnTo>
                  <a:lnTo>
                    <a:pt x="42433" y="109537"/>
                  </a:lnTo>
                  <a:lnTo>
                    <a:pt x="19526" y="151733"/>
                  </a:lnTo>
                  <a:lnTo>
                    <a:pt x="5048" y="198358"/>
                  </a:lnTo>
                  <a:lnTo>
                    <a:pt x="0" y="248411"/>
                  </a:lnTo>
                  <a:lnTo>
                    <a:pt x="0" y="1242059"/>
                  </a:lnTo>
                  <a:lnTo>
                    <a:pt x="5048" y="1292121"/>
                  </a:lnTo>
                  <a:lnTo>
                    <a:pt x="19526" y="1338749"/>
                  </a:lnTo>
                  <a:lnTo>
                    <a:pt x="42433" y="1380945"/>
                  </a:lnTo>
                  <a:lnTo>
                    <a:pt x="72771" y="1417710"/>
                  </a:lnTo>
                  <a:lnTo>
                    <a:pt x="109537" y="1448044"/>
                  </a:lnTo>
                  <a:lnTo>
                    <a:pt x="151733" y="1470949"/>
                  </a:lnTo>
                  <a:lnTo>
                    <a:pt x="198358" y="1485424"/>
                  </a:lnTo>
                  <a:lnTo>
                    <a:pt x="248412" y="1490471"/>
                  </a:lnTo>
                  <a:lnTo>
                    <a:pt x="1984247" y="1490471"/>
                  </a:lnTo>
                  <a:lnTo>
                    <a:pt x="2034301" y="1485424"/>
                  </a:lnTo>
                  <a:lnTo>
                    <a:pt x="2080926" y="1470949"/>
                  </a:lnTo>
                  <a:lnTo>
                    <a:pt x="2123122" y="1448044"/>
                  </a:lnTo>
                  <a:lnTo>
                    <a:pt x="2159889" y="1417710"/>
                  </a:lnTo>
                  <a:lnTo>
                    <a:pt x="2190226" y="1380945"/>
                  </a:lnTo>
                  <a:lnTo>
                    <a:pt x="2213133" y="1338749"/>
                  </a:lnTo>
                  <a:lnTo>
                    <a:pt x="2227611" y="1292121"/>
                  </a:lnTo>
                  <a:lnTo>
                    <a:pt x="2232660" y="1242059"/>
                  </a:lnTo>
                  <a:lnTo>
                    <a:pt x="2232660" y="248411"/>
                  </a:lnTo>
                  <a:lnTo>
                    <a:pt x="2227611" y="198358"/>
                  </a:lnTo>
                  <a:lnTo>
                    <a:pt x="2213133" y="151733"/>
                  </a:lnTo>
                  <a:lnTo>
                    <a:pt x="2190226" y="109537"/>
                  </a:lnTo>
                  <a:lnTo>
                    <a:pt x="2159888" y="72771"/>
                  </a:lnTo>
                  <a:lnTo>
                    <a:pt x="2123122" y="42433"/>
                  </a:lnTo>
                  <a:lnTo>
                    <a:pt x="2080926" y="19526"/>
                  </a:lnTo>
                  <a:lnTo>
                    <a:pt x="2034301" y="5048"/>
                  </a:lnTo>
                  <a:lnTo>
                    <a:pt x="1984247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47638" y="4941569"/>
              <a:ext cx="2232660" cy="1490980"/>
            </a:xfrm>
            <a:custGeom>
              <a:avLst/>
              <a:gdLst/>
              <a:ahLst/>
              <a:cxnLst/>
              <a:rect l="l" t="t" r="r" b="b"/>
              <a:pathLst>
                <a:path w="2232659" h="1490979">
                  <a:moveTo>
                    <a:pt x="0" y="248411"/>
                  </a:moveTo>
                  <a:lnTo>
                    <a:pt x="5048" y="198358"/>
                  </a:lnTo>
                  <a:lnTo>
                    <a:pt x="19526" y="151733"/>
                  </a:lnTo>
                  <a:lnTo>
                    <a:pt x="42433" y="109537"/>
                  </a:lnTo>
                  <a:lnTo>
                    <a:pt x="72770" y="72770"/>
                  </a:lnTo>
                  <a:lnTo>
                    <a:pt x="109537" y="42433"/>
                  </a:lnTo>
                  <a:lnTo>
                    <a:pt x="151733" y="19526"/>
                  </a:lnTo>
                  <a:lnTo>
                    <a:pt x="198358" y="5048"/>
                  </a:lnTo>
                  <a:lnTo>
                    <a:pt x="248412" y="0"/>
                  </a:lnTo>
                  <a:lnTo>
                    <a:pt x="1984247" y="0"/>
                  </a:lnTo>
                  <a:lnTo>
                    <a:pt x="2034301" y="5048"/>
                  </a:lnTo>
                  <a:lnTo>
                    <a:pt x="2080926" y="19526"/>
                  </a:lnTo>
                  <a:lnTo>
                    <a:pt x="2123122" y="42433"/>
                  </a:lnTo>
                  <a:lnTo>
                    <a:pt x="2159888" y="72771"/>
                  </a:lnTo>
                  <a:lnTo>
                    <a:pt x="2190226" y="109537"/>
                  </a:lnTo>
                  <a:lnTo>
                    <a:pt x="2213133" y="151733"/>
                  </a:lnTo>
                  <a:lnTo>
                    <a:pt x="2227611" y="198358"/>
                  </a:lnTo>
                  <a:lnTo>
                    <a:pt x="2232660" y="248411"/>
                  </a:lnTo>
                  <a:lnTo>
                    <a:pt x="2232660" y="1242059"/>
                  </a:lnTo>
                  <a:lnTo>
                    <a:pt x="2227611" y="1292121"/>
                  </a:lnTo>
                  <a:lnTo>
                    <a:pt x="2213133" y="1338749"/>
                  </a:lnTo>
                  <a:lnTo>
                    <a:pt x="2190226" y="1380945"/>
                  </a:lnTo>
                  <a:lnTo>
                    <a:pt x="2159889" y="1417710"/>
                  </a:lnTo>
                  <a:lnTo>
                    <a:pt x="2123122" y="1448044"/>
                  </a:lnTo>
                  <a:lnTo>
                    <a:pt x="2080926" y="1470949"/>
                  </a:lnTo>
                  <a:lnTo>
                    <a:pt x="2034301" y="1485424"/>
                  </a:lnTo>
                  <a:lnTo>
                    <a:pt x="1984247" y="1490471"/>
                  </a:lnTo>
                  <a:lnTo>
                    <a:pt x="248412" y="1490471"/>
                  </a:lnTo>
                  <a:lnTo>
                    <a:pt x="198358" y="1485424"/>
                  </a:lnTo>
                  <a:lnTo>
                    <a:pt x="151733" y="1470949"/>
                  </a:lnTo>
                  <a:lnTo>
                    <a:pt x="109537" y="1448044"/>
                  </a:lnTo>
                  <a:lnTo>
                    <a:pt x="72771" y="1417710"/>
                  </a:lnTo>
                  <a:lnTo>
                    <a:pt x="42433" y="1380945"/>
                  </a:lnTo>
                  <a:lnTo>
                    <a:pt x="19526" y="1338749"/>
                  </a:lnTo>
                  <a:lnTo>
                    <a:pt x="5048" y="1292121"/>
                  </a:lnTo>
                  <a:lnTo>
                    <a:pt x="0" y="1242059"/>
                  </a:lnTo>
                  <a:lnTo>
                    <a:pt x="0" y="24841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456045" y="5078983"/>
            <a:ext cx="18135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Технология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формирования</a:t>
            </a:r>
            <a:r>
              <a:rPr sz="1200" b="1" spc="-8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типа </a:t>
            </a:r>
            <a:r>
              <a:rPr sz="1200" b="1" spc="-39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правильной</a:t>
            </a:r>
            <a:endParaRPr sz="1200">
              <a:latin typeface="Verdana"/>
              <a:cs typeface="Verdana"/>
            </a:endParaRPr>
          </a:p>
          <a:p>
            <a:pPr marL="307975" marR="299720" indent="1270" algn="ctr">
              <a:lnSpc>
                <a:spcPct val="100000"/>
              </a:lnSpc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чи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та</a:t>
            </a:r>
            <a:r>
              <a:rPr sz="1200" b="1" spc="5" dirty="0">
                <a:solidFill>
                  <a:srgbClr val="001F5F"/>
                </a:solidFill>
                <a:latin typeface="Verdana"/>
                <a:cs typeface="Verdana"/>
              </a:rPr>
              <a:t>т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ель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ской 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д</a:t>
            </a:r>
            <a:r>
              <a:rPr sz="1200" b="1" spc="-10" dirty="0">
                <a:solidFill>
                  <a:srgbClr val="001F5F"/>
                </a:solidFill>
                <a:latin typeface="Verdana"/>
                <a:cs typeface="Verdana"/>
              </a:rPr>
              <a:t>е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ят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ельн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с</a:t>
            </a:r>
            <a:r>
              <a:rPr sz="1200" b="1" spc="5" dirty="0">
                <a:solidFill>
                  <a:srgbClr val="001F5F"/>
                </a:solidFill>
                <a:latin typeface="Verdana"/>
                <a:cs typeface="Verdana"/>
              </a:rPr>
              <a:t>т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80" y="1935864"/>
            <a:ext cx="1858520" cy="42923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87075" y="1633927"/>
            <a:ext cx="5026025" cy="794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99745">
              <a:lnSpc>
                <a:spcPct val="102600"/>
              </a:lnSpc>
              <a:spcBef>
                <a:spcPts val="90"/>
              </a:spcBef>
            </a:pPr>
            <a:r>
              <a:rPr sz="1250" b="1" spc="-10" dirty="0">
                <a:solidFill>
                  <a:srgbClr val="001F5F"/>
                </a:solidFill>
                <a:latin typeface="Arial"/>
                <a:cs typeface="Arial"/>
              </a:rPr>
              <a:t>под</a:t>
            </a:r>
            <a:r>
              <a:rPr sz="125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001F5F"/>
                </a:solidFill>
                <a:latin typeface="Arial"/>
                <a:cs typeface="Arial"/>
              </a:rPr>
              <a:t>рук.</a:t>
            </a:r>
            <a:r>
              <a:rPr sz="125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001F5F"/>
                </a:solidFill>
                <a:latin typeface="Arial"/>
                <a:cs typeface="Arial"/>
              </a:rPr>
              <a:t>Г.С.</a:t>
            </a:r>
            <a:r>
              <a:rPr sz="125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srgbClr val="001F5F"/>
                </a:solidFill>
                <a:latin typeface="Arial"/>
                <a:cs typeface="Arial"/>
              </a:rPr>
              <a:t>Ковалевой,</a:t>
            </a:r>
            <a:r>
              <a:rPr sz="125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кандидата</a:t>
            </a:r>
            <a:r>
              <a:rPr sz="125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5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sz="125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5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наук</a:t>
            </a:r>
            <a:r>
              <a:rPr sz="1250" b="1" spc="-2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125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5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руководителя</a:t>
            </a:r>
            <a:r>
              <a:rPr sz="125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Центра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оценки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качества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Института</a:t>
            </a:r>
            <a:endParaRPr sz="1200">
              <a:latin typeface="Microsoft Sans Serif"/>
              <a:cs typeface="Microsoft Sans Serif"/>
            </a:endParaRPr>
          </a:p>
          <a:p>
            <a:pPr marL="12700" marR="5080">
              <a:lnSpc>
                <a:spcPct val="103400"/>
              </a:lnSpc>
            </a:pP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стратегии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развития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академии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наук,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эксперта </a:t>
            </a:r>
            <a:r>
              <a:rPr sz="1200" spc="-3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международного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класса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0104" y="2673010"/>
            <a:ext cx="6056630" cy="338137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670"/>
              </a:spcBef>
              <a:buChar char="•"/>
              <a:tabLst>
                <a:tab pos="195580" algn="l"/>
              </a:tabLst>
            </a:pPr>
            <a:r>
              <a:rPr sz="19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Оценка</a:t>
            </a:r>
            <a:r>
              <a:rPr sz="19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читательской</a:t>
            </a:r>
            <a:r>
              <a:rPr sz="19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грамотности</a:t>
            </a:r>
            <a:r>
              <a:rPr sz="19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5</a:t>
            </a:r>
            <a:r>
              <a:rPr sz="19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475" dirty="0">
                <a:solidFill>
                  <a:srgbClr val="001F5F"/>
                </a:solidFill>
                <a:latin typeface="Microsoft Sans Serif"/>
                <a:cs typeface="Microsoft Sans Serif"/>
              </a:rPr>
              <a:t>–</a:t>
            </a:r>
            <a:r>
              <a:rPr sz="19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9</a:t>
            </a:r>
            <a:r>
              <a:rPr sz="19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классы.</a:t>
            </a:r>
            <a:endParaRPr sz="1900">
              <a:latin typeface="Microsoft Sans Serif"/>
              <a:cs typeface="Microsoft Sans Serif"/>
            </a:endParaRPr>
          </a:p>
          <a:p>
            <a:pPr marL="194945" marR="212090" indent="-182880">
              <a:lnSpc>
                <a:spcPct val="91700"/>
              </a:lnSpc>
              <a:spcBef>
                <a:spcPts val="760"/>
              </a:spcBef>
              <a:buChar char="•"/>
              <a:tabLst>
                <a:tab pos="195580" algn="l"/>
              </a:tabLst>
            </a:pP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4</a:t>
            </a:r>
            <a:r>
              <a:rPr sz="19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варианта</a:t>
            </a:r>
            <a:r>
              <a:rPr sz="19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тестов,</a:t>
            </a:r>
            <a:r>
              <a:rPr sz="19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9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каждом</a:t>
            </a:r>
            <a:r>
              <a:rPr sz="19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из</a:t>
            </a:r>
            <a:r>
              <a:rPr sz="19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которых</a:t>
            </a:r>
            <a:r>
              <a:rPr sz="19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даются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тексты</a:t>
            </a:r>
            <a:r>
              <a:rPr sz="19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sz="19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4</a:t>
            </a:r>
            <a:r>
              <a:rPr sz="19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предметным</a:t>
            </a:r>
            <a:r>
              <a:rPr sz="19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областям</a:t>
            </a:r>
            <a:r>
              <a:rPr sz="19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(математике, </a:t>
            </a:r>
            <a:r>
              <a:rPr sz="19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русскому</a:t>
            </a:r>
            <a:r>
              <a:rPr sz="19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языку,</a:t>
            </a:r>
            <a:r>
              <a:rPr sz="19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естественнонаучным</a:t>
            </a:r>
            <a:r>
              <a:rPr sz="19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предметам</a:t>
            </a:r>
            <a:r>
              <a:rPr sz="19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и </a:t>
            </a:r>
            <a:r>
              <a:rPr sz="1900" spc="-4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общественно-научным</a:t>
            </a:r>
            <a:r>
              <a:rPr sz="19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предметам)</a:t>
            </a:r>
            <a:r>
              <a:rPr sz="19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9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заданиями</a:t>
            </a:r>
            <a:r>
              <a:rPr sz="19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40" dirty="0">
                <a:solidFill>
                  <a:srgbClr val="001F5F"/>
                </a:solidFill>
                <a:latin typeface="Microsoft Sans Serif"/>
                <a:cs typeface="Microsoft Sans Serif"/>
              </a:rPr>
              <a:t>к </a:t>
            </a:r>
            <a:r>
              <a:rPr sz="1900" spc="-1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ним.</a:t>
            </a:r>
            <a:endParaRPr sz="1900">
              <a:latin typeface="Microsoft Sans Serif"/>
              <a:cs typeface="Microsoft Sans Serif"/>
            </a:endParaRPr>
          </a:p>
          <a:p>
            <a:pPr marL="194945" marR="411480" indent="-182880">
              <a:lnSpc>
                <a:spcPts val="2100"/>
              </a:lnSpc>
              <a:spcBef>
                <a:spcPts val="780"/>
              </a:spcBef>
              <a:buChar char="•"/>
              <a:tabLst>
                <a:tab pos="195580" algn="l"/>
              </a:tabLst>
            </a:pPr>
            <a:r>
              <a:rPr sz="190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sz="19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проведения</a:t>
            </a:r>
            <a:r>
              <a:rPr sz="19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внутришкольного</a:t>
            </a:r>
            <a:r>
              <a:rPr sz="19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мониторинга</a:t>
            </a:r>
            <a:r>
              <a:rPr sz="19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в </a:t>
            </a:r>
            <a:r>
              <a:rPr sz="1900" spc="-4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5</a:t>
            </a:r>
            <a:r>
              <a:rPr sz="19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475" dirty="0">
                <a:solidFill>
                  <a:srgbClr val="001F5F"/>
                </a:solidFill>
                <a:latin typeface="Microsoft Sans Serif"/>
                <a:cs typeface="Microsoft Sans Serif"/>
              </a:rPr>
              <a:t>–</a:t>
            </a:r>
            <a:r>
              <a:rPr sz="19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9</a:t>
            </a:r>
            <a:r>
              <a:rPr sz="19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классах:</a:t>
            </a:r>
            <a:endParaRPr sz="1900">
              <a:latin typeface="Microsoft Sans Serif"/>
              <a:cs typeface="Microsoft Sans Serif"/>
            </a:endParaRPr>
          </a:p>
          <a:p>
            <a:pPr marL="549275" lvl="1" indent="-182880">
              <a:lnSpc>
                <a:spcPct val="100000"/>
              </a:lnSpc>
              <a:spcBef>
                <a:spcPts val="145"/>
              </a:spcBef>
              <a:buChar char="•"/>
              <a:tabLst>
                <a:tab pos="549910" algn="l"/>
              </a:tabLst>
            </a:pPr>
            <a:r>
              <a:rPr sz="19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ежегодно,</a:t>
            </a:r>
            <a:endParaRPr sz="1900">
              <a:latin typeface="Microsoft Sans Serif"/>
              <a:cs typeface="Microsoft Sans Serif"/>
            </a:endParaRPr>
          </a:p>
          <a:p>
            <a:pPr marL="549275" lvl="1" indent="-182880">
              <a:lnSpc>
                <a:spcPct val="100000"/>
              </a:lnSpc>
              <a:spcBef>
                <a:spcPts val="200"/>
              </a:spcBef>
              <a:buChar char="•"/>
              <a:tabLst>
                <a:tab pos="549910" algn="l"/>
              </a:tabLst>
            </a:pP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2</a:t>
            </a:r>
            <a:r>
              <a:rPr sz="19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раза</a:t>
            </a:r>
            <a:r>
              <a:rPr sz="19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9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год</a:t>
            </a:r>
            <a:r>
              <a:rPr sz="19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(входная</a:t>
            </a:r>
            <a:r>
              <a:rPr sz="19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9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итоговая</a:t>
            </a:r>
            <a:r>
              <a:rPr sz="19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диагностика),</a:t>
            </a:r>
            <a:endParaRPr sz="1900">
              <a:latin typeface="Microsoft Sans Serif"/>
              <a:cs typeface="Microsoft Sans Serif"/>
            </a:endParaRPr>
          </a:p>
          <a:p>
            <a:pPr marL="549275" lvl="1" indent="-182880">
              <a:lnSpc>
                <a:spcPct val="100000"/>
              </a:lnSpc>
              <a:spcBef>
                <a:spcPts val="190"/>
              </a:spcBef>
              <a:buChar char="•"/>
              <a:tabLst>
                <a:tab pos="549910" algn="l"/>
              </a:tabLst>
            </a:pPr>
            <a:r>
              <a:rPr sz="19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sz="19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четвертям</a:t>
            </a:r>
            <a:r>
              <a:rPr sz="19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9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изменением</a:t>
            </a:r>
            <a:r>
              <a:rPr sz="19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предметной</a:t>
            </a:r>
            <a:r>
              <a:rPr sz="19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области.</a:t>
            </a:r>
            <a:endParaRPr sz="190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 rotWithShape="1">
          <a:blip r:embed="rId3" cstate="print"/>
          <a:srcRect r="83280"/>
          <a:stretch/>
        </p:blipFill>
        <p:spPr>
          <a:xfrm>
            <a:off x="0" y="0"/>
            <a:ext cx="1447625" cy="1196339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37B0B20-D8AE-4E5D-AA75-D8E58D65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1" y="348864"/>
            <a:ext cx="7391400" cy="877163"/>
          </a:xfrm>
        </p:spPr>
        <p:txBody>
          <a:bodyPr/>
          <a:lstStyle/>
          <a:p>
            <a:r>
              <a:rPr lang="ru-RU" dirty="0"/>
              <a:t>Серия «</a:t>
            </a:r>
            <a:r>
              <a:rPr lang="ru-RU" dirty="0" err="1"/>
              <a:t>ФГОС.Оценка</a:t>
            </a:r>
            <a:r>
              <a:rPr lang="ru-RU" dirty="0"/>
              <a:t> образовательных результатов»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 cstate="print"/>
          <a:srcRect r="83489"/>
          <a:stretch/>
        </p:blipFill>
        <p:spPr>
          <a:xfrm>
            <a:off x="18288" y="0"/>
            <a:ext cx="1429512" cy="11963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39" y="1609020"/>
            <a:ext cx="2497218" cy="371372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100517" y="1589438"/>
            <a:ext cx="5593715" cy="48641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81610" marR="758825" indent="-169545">
              <a:lnSpc>
                <a:spcPts val="2140"/>
              </a:lnSpc>
              <a:spcBef>
                <a:spcPts val="355"/>
              </a:spcBef>
              <a:buChar char="•"/>
              <a:tabLst>
                <a:tab pos="182245" algn="l"/>
              </a:tabLst>
            </a:pPr>
            <a:r>
              <a:rPr sz="195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Помогают</a:t>
            </a:r>
            <a:r>
              <a:rPr sz="195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формировать</a:t>
            </a:r>
            <a:r>
              <a:rPr sz="19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умение</a:t>
            </a:r>
            <a:r>
              <a:rPr sz="19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осознанно </a:t>
            </a:r>
            <a:r>
              <a:rPr sz="1950" spc="-5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использовать</a:t>
            </a:r>
            <a:r>
              <a:rPr sz="195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полученные</a:t>
            </a:r>
            <a:r>
              <a:rPr sz="195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95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ходе</a:t>
            </a:r>
            <a:r>
              <a:rPr sz="195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обучения</a:t>
            </a:r>
            <a:endParaRPr sz="1950">
              <a:latin typeface="Microsoft Sans Serif"/>
              <a:cs typeface="Microsoft Sans Serif"/>
            </a:endParaRPr>
          </a:p>
          <a:p>
            <a:pPr marL="181610">
              <a:lnSpc>
                <a:spcPts val="1989"/>
              </a:lnSpc>
            </a:pPr>
            <a:r>
              <a:rPr sz="195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знания</a:t>
            </a:r>
            <a:r>
              <a:rPr sz="195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sz="195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решения</a:t>
            </a:r>
            <a:r>
              <a:rPr sz="195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105" dirty="0">
                <a:solidFill>
                  <a:srgbClr val="001F5F"/>
                </a:solidFill>
                <a:latin typeface="Microsoft Sans Serif"/>
                <a:cs typeface="Microsoft Sans Serif"/>
              </a:rPr>
              <a:t>жизненных</a:t>
            </a:r>
            <a:r>
              <a:rPr sz="195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задач,</a:t>
            </a:r>
            <a:r>
              <a:rPr sz="195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развивают</a:t>
            </a:r>
            <a:endParaRPr sz="1950">
              <a:latin typeface="Microsoft Sans Serif"/>
              <a:cs typeface="Microsoft Sans Serif"/>
            </a:endParaRPr>
          </a:p>
          <a:p>
            <a:pPr marL="181610" marR="549275">
              <a:lnSpc>
                <a:spcPct val="91200"/>
              </a:lnSpc>
              <a:spcBef>
                <a:spcPts val="105"/>
              </a:spcBef>
            </a:pPr>
            <a:r>
              <a:rPr sz="195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активность</a:t>
            </a:r>
            <a:r>
              <a:rPr sz="195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95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самостоятельность</a:t>
            </a:r>
            <a:r>
              <a:rPr sz="195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учащихся, </a:t>
            </a:r>
            <a:r>
              <a:rPr sz="195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вовлекают</a:t>
            </a:r>
            <a:r>
              <a:rPr sz="195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их</a:t>
            </a:r>
            <a:r>
              <a:rPr sz="195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95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поисковую</a:t>
            </a:r>
            <a:r>
              <a:rPr sz="195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95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познавательную </a:t>
            </a:r>
            <a:r>
              <a:rPr sz="1950" spc="-5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деятельность.</a:t>
            </a:r>
            <a:endParaRPr sz="1950">
              <a:latin typeface="Microsoft Sans Serif"/>
              <a:cs typeface="Microsoft Sans Serif"/>
            </a:endParaRPr>
          </a:p>
          <a:p>
            <a:pPr marL="181610" marR="1017269" indent="-169545">
              <a:lnSpc>
                <a:spcPct val="93600"/>
              </a:lnSpc>
              <a:spcBef>
                <a:spcPts val="795"/>
              </a:spcBef>
              <a:buChar char="•"/>
              <a:tabLst>
                <a:tab pos="182245" algn="l"/>
              </a:tabLst>
            </a:pPr>
            <a:r>
              <a:rPr sz="19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Содержат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разнообразные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практико- </a:t>
            </a:r>
            <a:r>
              <a:rPr sz="19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ориентированные</a:t>
            </a:r>
            <a:r>
              <a:rPr sz="19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задания,</a:t>
            </a:r>
            <a:r>
              <a:rPr sz="19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позволяющие </a:t>
            </a:r>
            <a:r>
              <a:rPr sz="1900" spc="-4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школьн</a:t>
            </a:r>
            <a:r>
              <a:rPr sz="1900" spc="-114" dirty="0">
                <a:solidFill>
                  <a:srgbClr val="001F5F"/>
                </a:solidFill>
                <a:latin typeface="Microsoft Sans Serif"/>
                <a:cs typeface="Microsoft Sans Serif"/>
              </a:rPr>
              <a:t>икам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</a:t>
            </a:r>
            <a:r>
              <a:rPr sz="19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готовиться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учас</a:t>
            </a:r>
            <a:r>
              <a:rPr sz="1900"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90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ию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endParaRPr sz="1900">
              <a:latin typeface="Microsoft Sans Serif"/>
              <a:cs typeface="Microsoft Sans Serif"/>
            </a:endParaRPr>
          </a:p>
          <a:p>
            <a:pPr marL="181610" marR="236854">
              <a:lnSpc>
                <a:spcPct val="93600"/>
              </a:lnSpc>
              <a:spcBef>
                <a:spcPts val="5"/>
              </a:spcBef>
            </a:pPr>
            <a:r>
              <a:rPr sz="190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международных</a:t>
            </a:r>
            <a:r>
              <a:rPr sz="19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исследованиях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качества </a:t>
            </a:r>
            <a:r>
              <a:rPr sz="190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образования.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Приведены</a:t>
            </a:r>
            <a:r>
              <a:rPr sz="19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примеры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их</a:t>
            </a:r>
            <a:r>
              <a:rPr sz="19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решений</a:t>
            </a:r>
            <a:r>
              <a:rPr sz="19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и </a:t>
            </a:r>
            <a:r>
              <a:rPr sz="1900" spc="-4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ответы.</a:t>
            </a:r>
            <a:endParaRPr sz="1900">
              <a:latin typeface="Microsoft Sans Serif"/>
              <a:cs typeface="Microsoft Sans Serif"/>
            </a:endParaRPr>
          </a:p>
          <a:p>
            <a:pPr marL="181610" marR="412115" indent="-169545">
              <a:lnSpc>
                <a:spcPts val="2130"/>
              </a:lnSpc>
              <a:spcBef>
                <a:spcPts val="830"/>
              </a:spcBef>
              <a:buChar char="•"/>
              <a:tabLst>
                <a:tab pos="182245" algn="l"/>
              </a:tabLst>
            </a:pPr>
            <a:r>
              <a:rPr sz="195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Могут</a:t>
            </a:r>
            <a:r>
              <a:rPr sz="195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использоваться</a:t>
            </a:r>
            <a:r>
              <a:rPr sz="195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учителями</a:t>
            </a:r>
            <a:r>
              <a:rPr sz="195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математики, </a:t>
            </a:r>
            <a:r>
              <a:rPr sz="1950" spc="-5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русског</a:t>
            </a:r>
            <a:r>
              <a:rPr sz="195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95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130" dirty="0">
                <a:solidFill>
                  <a:srgbClr val="001F5F"/>
                </a:solidFill>
                <a:latin typeface="Microsoft Sans Serif"/>
                <a:cs typeface="Microsoft Sans Serif"/>
              </a:rPr>
              <a:t>язы</a:t>
            </a:r>
            <a:r>
              <a:rPr sz="1950" spc="-11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95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95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,</a:t>
            </a:r>
            <a:r>
              <a:rPr sz="195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95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б</a:t>
            </a:r>
            <a:r>
              <a:rPr sz="1950" spc="-114" dirty="0">
                <a:solidFill>
                  <a:srgbClr val="001F5F"/>
                </a:solidFill>
                <a:latin typeface="Microsoft Sans Serif"/>
                <a:cs typeface="Microsoft Sans Serif"/>
              </a:rPr>
              <a:t>щ</a:t>
            </a:r>
            <a:r>
              <a:rPr sz="195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ествознания</a:t>
            </a:r>
            <a:r>
              <a:rPr sz="1950"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,</a:t>
            </a:r>
            <a:r>
              <a:rPr sz="195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б</a:t>
            </a:r>
            <a:r>
              <a:rPr sz="195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иологии</a:t>
            </a:r>
            <a:r>
              <a:rPr sz="195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,</a:t>
            </a:r>
            <a:endParaRPr sz="1950">
              <a:latin typeface="Microsoft Sans Serif"/>
              <a:cs typeface="Microsoft Sans Serif"/>
            </a:endParaRPr>
          </a:p>
          <a:p>
            <a:pPr marL="181610" marR="810260">
              <a:lnSpc>
                <a:spcPts val="2130"/>
              </a:lnSpc>
              <a:spcBef>
                <a:spcPts val="10"/>
              </a:spcBef>
            </a:pPr>
            <a:r>
              <a:rPr sz="1950" spc="-120" dirty="0">
                <a:solidFill>
                  <a:srgbClr val="001F5F"/>
                </a:solidFill>
                <a:latin typeface="Microsoft Sans Serif"/>
                <a:cs typeface="Microsoft Sans Serif"/>
              </a:rPr>
              <a:t>физики</a:t>
            </a:r>
            <a:r>
              <a:rPr sz="195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95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химии</a:t>
            </a:r>
            <a:r>
              <a:rPr sz="195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95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уроках,</a:t>
            </a:r>
            <a:r>
              <a:rPr sz="195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</a:t>
            </a:r>
            <a:r>
              <a:rPr sz="195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внеурочной </a:t>
            </a:r>
            <a:r>
              <a:rPr sz="1950"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деятельности,</a:t>
            </a:r>
            <a:r>
              <a:rPr sz="195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95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системе</a:t>
            </a:r>
            <a:r>
              <a:rPr sz="195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дополнительного</a:t>
            </a:r>
            <a:endParaRPr sz="1950">
              <a:latin typeface="Microsoft Sans Serif"/>
              <a:cs typeface="Microsoft Sans Serif"/>
            </a:endParaRPr>
          </a:p>
          <a:p>
            <a:pPr marL="181610">
              <a:lnSpc>
                <a:spcPts val="2100"/>
              </a:lnSpc>
            </a:pPr>
            <a:r>
              <a:rPr sz="195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образования,</a:t>
            </a:r>
            <a:r>
              <a:rPr sz="195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семейного</a:t>
            </a:r>
            <a:r>
              <a:rPr sz="195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950"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образования.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5D3DC86-72FF-C1C9-15AC-59F4535D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527" y="365124"/>
            <a:ext cx="6850674" cy="877163"/>
          </a:xfrm>
        </p:spPr>
        <p:txBody>
          <a:bodyPr/>
          <a:lstStyle/>
          <a:p>
            <a:r>
              <a:rPr lang="ru-RU" dirty="0"/>
              <a:t>Серия «Функциональная грамотность. Тренажёры»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1701" y="109854"/>
            <a:ext cx="4665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003366"/>
                </a:solidFill>
                <a:latin typeface="Arial"/>
                <a:cs typeface="Arial"/>
              </a:rPr>
              <a:t>ФИНАНСОВАЯ</a:t>
            </a:r>
            <a:r>
              <a:rPr sz="2400" b="1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003366"/>
                </a:solidFill>
                <a:latin typeface="Arial"/>
                <a:cs typeface="Arial"/>
              </a:rPr>
              <a:t>ГРАМОТНОСТЬ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260604"/>
            <a:ext cx="8279892" cy="6477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0" y="1341119"/>
            <a:ext cx="8246364" cy="51404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80064" y="1456075"/>
            <a:ext cx="2717800" cy="33934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78485">
              <a:lnSpc>
                <a:spcPts val="1970"/>
              </a:lnSpc>
              <a:spcBef>
                <a:spcPts val="229"/>
              </a:spcBef>
            </a:pPr>
            <a:r>
              <a:rPr sz="1700" b="1" spc="-280" dirty="0">
                <a:solidFill>
                  <a:srgbClr val="001F5F"/>
                </a:solidFill>
                <a:latin typeface="Arial"/>
                <a:cs typeface="Arial"/>
              </a:rPr>
              <a:t>Про</a:t>
            </a:r>
            <a:r>
              <a:rPr sz="1700" b="1" spc="-235" dirty="0">
                <a:solidFill>
                  <a:srgbClr val="001F5F"/>
                </a:solidFill>
                <a:latin typeface="Arial"/>
                <a:cs typeface="Arial"/>
              </a:rPr>
              <a:t>ст</a:t>
            </a:r>
            <a:r>
              <a:rPr sz="1700" b="1" spc="-345" dirty="0">
                <a:solidFill>
                  <a:srgbClr val="001F5F"/>
                </a:solidFill>
                <a:latin typeface="Arial"/>
                <a:cs typeface="Arial"/>
              </a:rPr>
              <a:t>ым</a:t>
            </a:r>
            <a:r>
              <a:rPr sz="17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265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700" b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001F5F"/>
                </a:solidFill>
                <a:latin typeface="Arial"/>
                <a:cs typeface="Arial"/>
              </a:rPr>
              <a:t>ясн</a:t>
            </a:r>
            <a:r>
              <a:rPr sz="1700" b="1" spc="-380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1700" b="1" spc="-320" dirty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7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240" dirty="0">
                <a:solidFill>
                  <a:srgbClr val="001F5F"/>
                </a:solidFill>
                <a:latin typeface="Arial"/>
                <a:cs typeface="Arial"/>
              </a:rPr>
              <a:t>яз</a:t>
            </a:r>
            <a:r>
              <a:rPr sz="1700" b="1" spc="-380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1700" b="1" spc="-245" dirty="0">
                <a:solidFill>
                  <a:srgbClr val="001F5F"/>
                </a:solidFill>
                <a:latin typeface="Arial"/>
                <a:cs typeface="Arial"/>
              </a:rPr>
              <a:t>ко</a:t>
            </a:r>
            <a:r>
              <a:rPr sz="1700" b="1" spc="-240" dirty="0">
                <a:solidFill>
                  <a:srgbClr val="001F5F"/>
                </a:solidFill>
                <a:latin typeface="Arial"/>
                <a:cs typeface="Arial"/>
              </a:rPr>
              <a:t>м  освещает</a:t>
            </a:r>
            <a:r>
              <a:rPr sz="1700" b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265" dirty="0">
                <a:solidFill>
                  <a:srgbClr val="001F5F"/>
                </a:solidFill>
                <a:latin typeface="Arial"/>
                <a:cs typeface="Arial"/>
              </a:rPr>
              <a:t>вопро</a:t>
            </a:r>
            <a:r>
              <a:rPr sz="1700" b="1" spc="-250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700" b="1" spc="-254" dirty="0">
                <a:solidFill>
                  <a:srgbClr val="001F5F"/>
                </a:solidFill>
                <a:latin typeface="Arial"/>
                <a:cs typeface="Arial"/>
              </a:rPr>
              <a:t>ы:</a:t>
            </a:r>
            <a:endParaRPr sz="1700">
              <a:latin typeface="Arial"/>
              <a:cs typeface="Arial"/>
            </a:endParaRPr>
          </a:p>
          <a:p>
            <a:pPr marL="12700" marR="28575">
              <a:lnSpc>
                <a:spcPts val="2030"/>
              </a:lnSpc>
              <a:spcBef>
                <a:spcPts val="60"/>
              </a:spcBef>
            </a:pPr>
            <a:r>
              <a:rPr sz="1650" spc="-245" dirty="0">
                <a:solidFill>
                  <a:srgbClr val="001F5F"/>
                </a:solidFill>
                <a:latin typeface="Microsoft Sans Serif"/>
                <a:cs typeface="Microsoft Sans Serif"/>
              </a:rPr>
              <a:t>•Лич</a:t>
            </a:r>
            <a:r>
              <a:rPr sz="1650" spc="-254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65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650" spc="-229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65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50" spc="-290" dirty="0">
                <a:solidFill>
                  <a:srgbClr val="001F5F"/>
                </a:solidFill>
                <a:latin typeface="Microsoft Sans Serif"/>
                <a:cs typeface="Microsoft Sans Serif"/>
              </a:rPr>
              <a:t>фи</a:t>
            </a:r>
            <a:r>
              <a:rPr sz="165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65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65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650" spc="-204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65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650" spc="-225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65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650" spc="-229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650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50" spc="-254" dirty="0">
                <a:solidFill>
                  <a:srgbClr val="001F5F"/>
                </a:solidFill>
                <a:latin typeface="Microsoft Sans Serif"/>
                <a:cs typeface="Microsoft Sans Serif"/>
              </a:rPr>
              <a:t>п</a:t>
            </a:r>
            <a:r>
              <a:rPr sz="1650" spc="-229" dirty="0">
                <a:solidFill>
                  <a:srgbClr val="001F5F"/>
                </a:solidFill>
                <a:latin typeface="Microsoft Sans Serif"/>
                <a:cs typeface="Microsoft Sans Serif"/>
              </a:rPr>
              <a:t>л</a:t>
            </a:r>
            <a:r>
              <a:rPr sz="165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65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ни</a:t>
            </a:r>
            <a:r>
              <a:rPr sz="165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65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ован</a:t>
            </a:r>
            <a:r>
              <a:rPr sz="165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650" spc="-185" dirty="0">
                <a:solidFill>
                  <a:srgbClr val="001F5F"/>
                </a:solidFill>
                <a:latin typeface="Microsoft Sans Serif"/>
                <a:cs typeface="Microsoft Sans Serif"/>
              </a:rPr>
              <a:t>е,  расх</a:t>
            </a:r>
            <a:r>
              <a:rPr sz="165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650" spc="-245" dirty="0">
                <a:solidFill>
                  <a:srgbClr val="001F5F"/>
                </a:solidFill>
                <a:latin typeface="Microsoft Sans Serif"/>
                <a:cs typeface="Microsoft Sans Serif"/>
              </a:rPr>
              <a:t>д</a:t>
            </a:r>
            <a:r>
              <a:rPr sz="1650" spc="-295" dirty="0">
                <a:solidFill>
                  <a:srgbClr val="001F5F"/>
                </a:solidFill>
                <a:latin typeface="Microsoft Sans Serif"/>
                <a:cs typeface="Microsoft Sans Serif"/>
              </a:rPr>
              <a:t>ы</a:t>
            </a:r>
            <a:r>
              <a:rPr sz="165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50" spc="-229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65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50" spc="-245" dirty="0">
                <a:solidFill>
                  <a:srgbClr val="001F5F"/>
                </a:solidFill>
                <a:latin typeface="Microsoft Sans Serif"/>
                <a:cs typeface="Microsoft Sans Serif"/>
              </a:rPr>
              <a:t>д</a:t>
            </a:r>
            <a:r>
              <a:rPr sz="165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650" spc="-210" dirty="0">
                <a:solidFill>
                  <a:srgbClr val="001F5F"/>
                </a:solidFill>
                <a:latin typeface="Microsoft Sans Serif"/>
                <a:cs typeface="Microsoft Sans Serif"/>
              </a:rPr>
              <a:t>х</a:t>
            </a:r>
            <a:r>
              <a:rPr sz="165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од</a:t>
            </a:r>
            <a:r>
              <a:rPr sz="1650" spc="-295" dirty="0">
                <a:solidFill>
                  <a:srgbClr val="001F5F"/>
                </a:solidFill>
                <a:latin typeface="Microsoft Sans Serif"/>
                <a:cs typeface="Microsoft Sans Serif"/>
              </a:rPr>
              <a:t>ы</a:t>
            </a:r>
            <a:r>
              <a:rPr sz="165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50" spc="-21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650" spc="-25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650" spc="-325" dirty="0">
                <a:solidFill>
                  <a:srgbClr val="001F5F"/>
                </a:solidFill>
                <a:latin typeface="Microsoft Sans Serif"/>
                <a:cs typeface="Microsoft Sans Serif"/>
              </a:rPr>
              <a:t>м</a:t>
            </a:r>
            <a:r>
              <a:rPr sz="1650" spc="-225" dirty="0">
                <a:solidFill>
                  <a:srgbClr val="001F5F"/>
                </a:solidFill>
                <a:latin typeface="Microsoft Sans Serif"/>
                <a:cs typeface="Microsoft Sans Serif"/>
              </a:rPr>
              <a:t>ьи</a:t>
            </a:r>
            <a:endParaRPr sz="1650">
              <a:latin typeface="Microsoft Sans Serif"/>
              <a:cs typeface="Microsoft Sans Serif"/>
            </a:endParaRPr>
          </a:p>
          <a:p>
            <a:pPr marL="12700" marR="755650">
              <a:lnSpc>
                <a:spcPts val="1980"/>
              </a:lnSpc>
              <a:spcBef>
                <a:spcPts val="100"/>
              </a:spcBef>
            </a:pPr>
            <a:r>
              <a:rPr sz="1700" spc="-195" dirty="0">
                <a:solidFill>
                  <a:srgbClr val="001F5F"/>
                </a:solidFill>
                <a:latin typeface="Microsoft Sans Serif"/>
                <a:cs typeface="Microsoft Sans Serif"/>
              </a:rPr>
              <a:t>•</a:t>
            </a:r>
            <a:r>
              <a:rPr sz="1700" spc="-370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700" spc="-29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700" spc="-254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70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сохран</a:t>
            </a:r>
            <a:r>
              <a:rPr sz="1700" spc="-26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700" spc="-215" dirty="0">
                <a:solidFill>
                  <a:srgbClr val="001F5F"/>
                </a:solidFill>
                <a:latin typeface="Microsoft Sans Serif"/>
                <a:cs typeface="Microsoft Sans Serif"/>
              </a:rPr>
              <a:t>ть</a:t>
            </a:r>
            <a:r>
              <a:rPr sz="1700" spc="-1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60" dirty="0">
                <a:solidFill>
                  <a:srgbClr val="001F5F"/>
                </a:solidFill>
                <a:latin typeface="Microsoft Sans Serif"/>
                <a:cs typeface="Microsoft Sans Serif"/>
              </a:rPr>
              <a:t>и  </a:t>
            </a:r>
            <a:r>
              <a:rPr sz="1700" spc="-265" dirty="0">
                <a:solidFill>
                  <a:srgbClr val="001F5F"/>
                </a:solidFill>
                <a:latin typeface="Microsoft Sans Serif"/>
                <a:cs typeface="Microsoft Sans Serif"/>
              </a:rPr>
              <a:t>п</a:t>
            </a:r>
            <a:r>
              <a:rPr sz="1700" spc="-27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реумножи</a:t>
            </a:r>
            <a:r>
              <a:rPr sz="1700" spc="-22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700" spc="-229" dirty="0">
                <a:solidFill>
                  <a:srgbClr val="001F5F"/>
                </a:solidFill>
                <a:latin typeface="Microsoft Sans Serif"/>
                <a:cs typeface="Microsoft Sans Serif"/>
              </a:rPr>
              <a:t>ь</a:t>
            </a:r>
            <a:r>
              <a:rPr sz="170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45" dirty="0">
                <a:solidFill>
                  <a:srgbClr val="001F5F"/>
                </a:solidFill>
                <a:latin typeface="Microsoft Sans Serif"/>
                <a:cs typeface="Microsoft Sans Serif"/>
              </a:rPr>
              <a:t>сбере</a:t>
            </a:r>
            <a:r>
              <a:rPr sz="1700" spc="-325" dirty="0">
                <a:solidFill>
                  <a:srgbClr val="001F5F"/>
                </a:solidFill>
                <a:latin typeface="Microsoft Sans Serif"/>
                <a:cs typeface="Microsoft Sans Serif"/>
              </a:rPr>
              <a:t>ж</a:t>
            </a:r>
            <a:r>
              <a:rPr sz="1700" spc="-250" dirty="0">
                <a:solidFill>
                  <a:srgbClr val="001F5F"/>
                </a:solidFill>
                <a:latin typeface="Microsoft Sans Serif"/>
                <a:cs typeface="Microsoft Sans Serif"/>
              </a:rPr>
              <a:t>ен</a:t>
            </a:r>
            <a:r>
              <a:rPr sz="1700" spc="-26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70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я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ts val="1989"/>
              </a:lnSpc>
            </a:pPr>
            <a:r>
              <a:rPr sz="1700" spc="-250" dirty="0">
                <a:solidFill>
                  <a:srgbClr val="001F5F"/>
                </a:solidFill>
                <a:latin typeface="Microsoft Sans Serif"/>
                <a:cs typeface="Microsoft Sans Serif"/>
              </a:rPr>
              <a:t>•Кредитование</a:t>
            </a:r>
            <a:r>
              <a:rPr sz="170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4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700" spc="-1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80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700" spc="-2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54" dirty="0">
                <a:solidFill>
                  <a:srgbClr val="001F5F"/>
                </a:solidFill>
                <a:latin typeface="Microsoft Sans Serif"/>
                <a:cs typeface="Microsoft Sans Serif"/>
              </a:rPr>
              <a:t>риски</a:t>
            </a:r>
            <a:endParaRPr sz="1700">
              <a:latin typeface="Microsoft Sans Serif"/>
              <a:cs typeface="Microsoft Sans Serif"/>
            </a:endParaRPr>
          </a:p>
          <a:p>
            <a:pPr marL="12700" marR="149225">
              <a:lnSpc>
                <a:spcPts val="2060"/>
              </a:lnSpc>
              <a:spcBef>
                <a:spcPts val="55"/>
              </a:spcBef>
            </a:pPr>
            <a:r>
              <a:rPr sz="1700" spc="-260" dirty="0">
                <a:solidFill>
                  <a:srgbClr val="001F5F"/>
                </a:solidFill>
                <a:latin typeface="Microsoft Sans Serif"/>
                <a:cs typeface="Microsoft Sans Serif"/>
              </a:rPr>
              <a:t>•М</a:t>
            </a:r>
            <a:r>
              <a:rPr sz="1700" spc="-254" dirty="0">
                <a:solidFill>
                  <a:srgbClr val="001F5F"/>
                </a:solidFill>
                <a:latin typeface="Microsoft Sans Serif"/>
                <a:cs typeface="Microsoft Sans Serif"/>
              </a:rPr>
              <a:t>обильны</a:t>
            </a:r>
            <a:r>
              <a:rPr sz="170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700" spc="-1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65" dirty="0">
                <a:solidFill>
                  <a:srgbClr val="001F5F"/>
                </a:solidFill>
                <a:latin typeface="Microsoft Sans Serif"/>
                <a:cs typeface="Microsoft Sans Serif"/>
              </a:rPr>
              <a:t>п</a:t>
            </a:r>
            <a:r>
              <a:rPr sz="1700" spc="-245" dirty="0">
                <a:solidFill>
                  <a:srgbClr val="001F5F"/>
                </a:solidFill>
                <a:latin typeface="Microsoft Sans Serif"/>
                <a:cs typeface="Microsoft Sans Serif"/>
              </a:rPr>
              <a:t>ла</a:t>
            </a:r>
            <a:r>
              <a:rPr sz="1700" spc="-204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700" spc="-295" dirty="0">
                <a:solidFill>
                  <a:srgbClr val="001F5F"/>
                </a:solidFill>
                <a:latin typeface="Microsoft Sans Serif"/>
                <a:cs typeface="Microsoft Sans Serif"/>
              </a:rPr>
              <a:t>еж</a:t>
            </a:r>
            <a:r>
              <a:rPr sz="1700" spc="-26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70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4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700" spc="-1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8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защи</a:t>
            </a:r>
            <a:r>
              <a:rPr sz="1700" spc="-220" dirty="0">
                <a:solidFill>
                  <a:srgbClr val="001F5F"/>
                </a:solidFill>
                <a:latin typeface="Microsoft Sans Serif"/>
                <a:cs typeface="Microsoft Sans Serif"/>
              </a:rPr>
              <a:t>та</a:t>
            </a:r>
            <a:r>
              <a:rPr sz="1700" spc="-1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от  </a:t>
            </a:r>
            <a:r>
              <a:rPr sz="1700" spc="-270" dirty="0">
                <a:solidFill>
                  <a:srgbClr val="001F5F"/>
                </a:solidFill>
                <a:latin typeface="Microsoft Sans Serif"/>
                <a:cs typeface="Microsoft Sans Serif"/>
              </a:rPr>
              <a:t>мошенников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ts val="1964"/>
              </a:lnSpc>
            </a:pPr>
            <a:r>
              <a:rPr sz="170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•Страхование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•Налоги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70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•Пенсия</a:t>
            </a:r>
            <a:endParaRPr sz="1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•За</a:t>
            </a:r>
            <a:r>
              <a:rPr sz="1700" spc="-375" dirty="0">
                <a:solidFill>
                  <a:srgbClr val="001F5F"/>
                </a:solidFill>
                <a:latin typeface="Microsoft Sans Serif"/>
                <a:cs typeface="Microsoft Sans Serif"/>
              </a:rPr>
              <a:t>щ</a:t>
            </a:r>
            <a:r>
              <a:rPr sz="170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700" spc="-21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70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70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45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700" spc="-20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700" spc="-1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355" dirty="0">
                <a:solidFill>
                  <a:srgbClr val="001F5F"/>
                </a:solidFill>
                <a:latin typeface="Microsoft Sans Serif"/>
                <a:cs typeface="Microsoft Sans Serif"/>
              </a:rPr>
              <a:t>ф</a:t>
            </a:r>
            <a:r>
              <a:rPr sz="1700" spc="-254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700" spc="-25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нансовы</a:t>
            </a:r>
            <a:r>
              <a:rPr sz="1700" spc="-220" dirty="0">
                <a:solidFill>
                  <a:srgbClr val="001F5F"/>
                </a:solidFill>
                <a:latin typeface="Microsoft Sans Serif"/>
                <a:cs typeface="Microsoft Sans Serif"/>
              </a:rPr>
              <a:t>х</a:t>
            </a:r>
            <a:r>
              <a:rPr sz="1700" spc="-1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85" dirty="0">
                <a:solidFill>
                  <a:srgbClr val="001F5F"/>
                </a:solidFill>
                <a:latin typeface="Microsoft Sans Serif"/>
                <a:cs typeface="Microsoft Sans Serif"/>
              </a:rPr>
              <a:t>ма</a:t>
            </a:r>
            <a:r>
              <a:rPr sz="1700" spc="-229" dirty="0">
                <a:solidFill>
                  <a:srgbClr val="001F5F"/>
                </a:solidFill>
                <a:latin typeface="Microsoft Sans Serif"/>
                <a:cs typeface="Microsoft Sans Serif"/>
              </a:rPr>
              <a:t>х</a:t>
            </a:r>
            <a:r>
              <a:rPr sz="1700" spc="-24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700" spc="-25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наций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1547" y="1788307"/>
            <a:ext cx="2339340" cy="1324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039"/>
              </a:lnSpc>
              <a:spcBef>
                <a:spcPts val="105"/>
              </a:spcBef>
            </a:pPr>
            <a:r>
              <a:rPr sz="1700" b="1" spc="-270" dirty="0">
                <a:solidFill>
                  <a:srgbClr val="001F5F"/>
                </a:solidFill>
                <a:latin typeface="Arial"/>
                <a:cs typeface="Arial"/>
              </a:rPr>
              <a:t>Содержит</a:t>
            </a:r>
            <a:endParaRPr sz="1700">
              <a:latin typeface="Arial"/>
              <a:cs typeface="Arial"/>
            </a:endParaRPr>
          </a:p>
          <a:p>
            <a:pPr marL="101600" indent="-87630">
              <a:lnSpc>
                <a:spcPts val="2039"/>
              </a:lnSpc>
              <a:buChar char="•"/>
              <a:tabLst>
                <a:tab pos="102235" algn="l"/>
              </a:tabLst>
            </a:pPr>
            <a:r>
              <a:rPr sz="1700" spc="-254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Учебно</a:t>
            </a:r>
            <a:r>
              <a:rPr sz="170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70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70" dirty="0">
                <a:solidFill>
                  <a:srgbClr val="001F5F"/>
                </a:solidFill>
                <a:latin typeface="Microsoft Sans Serif"/>
                <a:cs typeface="Microsoft Sans Serif"/>
              </a:rPr>
              <a:t>п</a:t>
            </a:r>
            <a:r>
              <a:rPr sz="1700" spc="-245" dirty="0">
                <a:solidFill>
                  <a:srgbClr val="001F5F"/>
                </a:solidFill>
                <a:latin typeface="Microsoft Sans Serif"/>
                <a:cs typeface="Microsoft Sans Serif"/>
              </a:rPr>
              <a:t>особие</a:t>
            </a:r>
            <a:endParaRPr sz="1700">
              <a:latin typeface="Microsoft Sans Serif"/>
              <a:cs typeface="Microsoft Sans Serif"/>
            </a:endParaRPr>
          </a:p>
          <a:p>
            <a:pPr marL="101600" indent="-87630">
              <a:lnSpc>
                <a:spcPct val="100000"/>
              </a:lnSpc>
              <a:spcBef>
                <a:spcPts val="5"/>
              </a:spcBef>
              <a:buChar char="•"/>
              <a:tabLst>
                <a:tab pos="102235" algn="l"/>
              </a:tabLst>
            </a:pPr>
            <a:r>
              <a:rPr sz="1700" spc="-250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Рабочая</a:t>
            </a:r>
            <a:r>
              <a:rPr sz="1700" spc="-1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20" dirty="0">
                <a:solidFill>
                  <a:srgbClr val="001F5F"/>
                </a:solidFill>
                <a:latin typeface="Microsoft Sans Serif"/>
                <a:cs typeface="Microsoft Sans Serif"/>
              </a:rPr>
              <a:t>те</a:t>
            </a:r>
            <a:r>
              <a:rPr sz="1700" spc="-21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700" spc="-245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радь</a:t>
            </a:r>
            <a:endParaRPr sz="1700">
              <a:latin typeface="Microsoft Sans Serif"/>
              <a:cs typeface="Microsoft Sans Serif"/>
            </a:endParaRPr>
          </a:p>
          <a:p>
            <a:pPr marL="101600" indent="-87630">
              <a:lnSpc>
                <a:spcPct val="100000"/>
              </a:lnSpc>
              <a:spcBef>
                <a:spcPts val="5"/>
              </a:spcBef>
              <a:buChar char="•"/>
              <a:tabLst>
                <a:tab pos="102235" algn="l"/>
              </a:tabLst>
            </a:pPr>
            <a:r>
              <a:rPr sz="1700" spc="-26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Метод</a:t>
            </a:r>
            <a:r>
              <a:rPr sz="170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ич</a:t>
            </a:r>
            <a:r>
              <a:rPr sz="1700" spc="-25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70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ск</a:t>
            </a:r>
            <a:r>
              <a:rPr sz="1700" spc="-28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70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170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700" spc="-260" dirty="0">
                <a:solidFill>
                  <a:srgbClr val="001F5F"/>
                </a:solidFill>
                <a:latin typeface="Microsoft Sans Serif"/>
                <a:cs typeface="Microsoft Sans Serif"/>
              </a:rPr>
              <a:t>реко</a:t>
            </a:r>
            <a:r>
              <a:rPr sz="1700" spc="-345" dirty="0">
                <a:solidFill>
                  <a:srgbClr val="001F5F"/>
                </a:solidFill>
                <a:latin typeface="Microsoft Sans Serif"/>
                <a:cs typeface="Microsoft Sans Serif"/>
              </a:rPr>
              <a:t>м</a:t>
            </a:r>
            <a:r>
              <a:rPr sz="1700" spc="-250" dirty="0">
                <a:solidFill>
                  <a:srgbClr val="001F5F"/>
                </a:solidFill>
                <a:latin typeface="Microsoft Sans Serif"/>
                <a:cs typeface="Microsoft Sans Serif"/>
              </a:rPr>
              <a:t>енда</a:t>
            </a:r>
            <a:r>
              <a:rPr sz="1700" spc="-245" dirty="0">
                <a:solidFill>
                  <a:srgbClr val="001F5F"/>
                </a:solidFill>
                <a:latin typeface="Microsoft Sans Serif"/>
                <a:cs typeface="Microsoft Sans Serif"/>
              </a:rPr>
              <a:t>ции</a:t>
            </a:r>
            <a:endParaRPr sz="1700">
              <a:latin typeface="Microsoft Sans Serif"/>
              <a:cs typeface="Microsoft Sans Serif"/>
            </a:endParaRPr>
          </a:p>
          <a:p>
            <a:pPr marL="101600" indent="-87630">
              <a:lnSpc>
                <a:spcPct val="100000"/>
              </a:lnSpc>
              <a:spcBef>
                <a:spcPts val="70"/>
              </a:spcBef>
              <a:buChar char="•"/>
              <a:tabLst>
                <a:tab pos="102235" algn="l"/>
              </a:tabLst>
            </a:pPr>
            <a:r>
              <a:rPr sz="1650" spc="-254" dirty="0">
                <a:solidFill>
                  <a:srgbClr val="001F5F"/>
                </a:solidFill>
                <a:latin typeface="Microsoft Sans Serif"/>
                <a:cs typeface="Microsoft Sans Serif"/>
              </a:rPr>
              <a:t>Элек</a:t>
            </a:r>
            <a:r>
              <a:rPr sz="1650" spc="-21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65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650" spc="-229" dirty="0">
                <a:solidFill>
                  <a:srgbClr val="001F5F"/>
                </a:solidFill>
                <a:latin typeface="Microsoft Sans Serif"/>
                <a:cs typeface="Microsoft Sans Serif"/>
              </a:rPr>
              <a:t>онну</a:t>
            </a:r>
            <a:r>
              <a:rPr sz="1650" spc="-310" dirty="0">
                <a:solidFill>
                  <a:srgbClr val="001F5F"/>
                </a:solidFill>
                <a:latin typeface="Microsoft Sans Serif"/>
                <a:cs typeface="Microsoft Sans Serif"/>
              </a:rPr>
              <a:t>ю</a:t>
            </a:r>
            <a:r>
              <a:rPr sz="1650" spc="-1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50" spc="-285" dirty="0">
                <a:solidFill>
                  <a:srgbClr val="001F5F"/>
                </a:solidFill>
                <a:latin typeface="Microsoft Sans Serif"/>
                <a:cs typeface="Microsoft Sans Serif"/>
              </a:rPr>
              <a:t>фо</a:t>
            </a:r>
            <a:r>
              <a:rPr sz="165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1650" spc="-265" dirty="0">
                <a:solidFill>
                  <a:srgbClr val="001F5F"/>
                </a:solidFill>
                <a:latin typeface="Microsoft Sans Serif"/>
                <a:cs typeface="Microsoft Sans Serif"/>
              </a:rPr>
              <a:t>му</a:t>
            </a:r>
            <a:r>
              <a:rPr sz="165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50" spc="-215" dirty="0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sz="1650" spc="-229" dirty="0">
                <a:solidFill>
                  <a:srgbClr val="001F5F"/>
                </a:solidFill>
                <a:latin typeface="Microsoft Sans Serif"/>
                <a:cs typeface="Microsoft Sans Serif"/>
              </a:rPr>
              <a:t>че</a:t>
            </a:r>
            <a:r>
              <a:rPr sz="1650" spc="-250" dirty="0">
                <a:solidFill>
                  <a:srgbClr val="001F5F"/>
                </a:solidFill>
                <a:latin typeface="Microsoft Sans Serif"/>
                <a:cs typeface="Microsoft Sans Serif"/>
              </a:rPr>
              <a:t>бника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4057" y="3921101"/>
            <a:ext cx="2280285" cy="106489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384175" algn="just">
              <a:lnSpc>
                <a:spcPct val="103400"/>
              </a:lnSpc>
              <a:spcBef>
                <a:spcPts val="35"/>
              </a:spcBef>
            </a:pPr>
            <a:r>
              <a:rPr sz="1700" b="1" spc="-310" dirty="0">
                <a:solidFill>
                  <a:srgbClr val="001F5F"/>
                </a:solidFill>
                <a:latin typeface="Arial"/>
                <a:cs typeface="Arial"/>
              </a:rPr>
              <a:t>Мож</a:t>
            </a:r>
            <a:r>
              <a:rPr sz="1700" b="1" spc="-23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700" b="1" spc="-21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700" b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700" b="1" spc="-254" dirty="0">
                <a:solidFill>
                  <a:srgbClr val="001F5F"/>
                </a:solidFill>
                <a:latin typeface="Arial"/>
                <a:cs typeface="Arial"/>
              </a:rPr>
              <a:t>использ</a:t>
            </a:r>
            <a:r>
              <a:rPr sz="1700" b="1" spc="-270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700" b="1" spc="-265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700" b="1" spc="-229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700" b="1" spc="-23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700" b="1" spc="-200" dirty="0">
                <a:solidFill>
                  <a:srgbClr val="001F5F"/>
                </a:solidFill>
                <a:latin typeface="Arial"/>
                <a:cs typeface="Arial"/>
              </a:rPr>
              <a:t>ься  </a:t>
            </a:r>
            <a:r>
              <a:rPr sz="165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650" spc="-229" dirty="0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165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50" spc="-204" dirty="0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sz="165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роках</a:t>
            </a:r>
            <a:r>
              <a:rPr sz="1650" spc="-125" dirty="0">
                <a:solidFill>
                  <a:srgbClr val="001F5F"/>
                </a:solidFill>
                <a:latin typeface="Microsoft Sans Serif"/>
                <a:cs typeface="Microsoft Sans Serif"/>
              </a:rPr>
              <a:t>,</a:t>
            </a:r>
            <a:r>
              <a:rPr sz="165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50" spc="-225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650" spc="-229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65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50" spc="-229" dirty="0">
                <a:solidFill>
                  <a:srgbClr val="001F5F"/>
                </a:solidFill>
                <a:latin typeface="Microsoft Sans Serif"/>
                <a:cs typeface="Microsoft Sans Serif"/>
              </a:rPr>
              <a:t>вне</a:t>
            </a:r>
            <a:r>
              <a:rPr sz="1650" spc="-220" dirty="0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sz="165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роч</a:t>
            </a:r>
            <a:r>
              <a:rPr sz="1650" spc="-245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65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ой  </a:t>
            </a:r>
            <a:r>
              <a:rPr sz="165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дея</a:t>
            </a:r>
            <a:r>
              <a:rPr sz="1650" spc="-200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165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ел</a:t>
            </a:r>
            <a:r>
              <a:rPr sz="1650" spc="-220" dirty="0">
                <a:solidFill>
                  <a:srgbClr val="001F5F"/>
                </a:solidFill>
                <a:latin typeface="Microsoft Sans Serif"/>
                <a:cs typeface="Microsoft Sans Serif"/>
              </a:rPr>
              <a:t>ь</a:t>
            </a:r>
            <a:r>
              <a:rPr sz="165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165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650" spc="-204" dirty="0">
                <a:solidFill>
                  <a:srgbClr val="001F5F"/>
                </a:solidFill>
                <a:latin typeface="Microsoft Sans Serif"/>
                <a:cs typeface="Microsoft Sans Serif"/>
              </a:rPr>
              <a:t>ст</a:t>
            </a:r>
            <a:r>
              <a:rPr sz="1650" spc="-175" dirty="0">
                <a:solidFill>
                  <a:srgbClr val="001F5F"/>
                </a:solidFill>
                <a:latin typeface="Microsoft Sans Serif"/>
                <a:cs typeface="Microsoft Sans Serif"/>
              </a:rPr>
              <a:t>и,</a:t>
            </a:r>
            <a:r>
              <a:rPr sz="1650" spc="-1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50" spc="-22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650" spc="-9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50" spc="-204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65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650" spc="-210" dirty="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sz="1650" spc="-245" dirty="0">
                <a:solidFill>
                  <a:srgbClr val="001F5F"/>
                </a:solidFill>
                <a:latin typeface="Microsoft Sans Serif"/>
                <a:cs typeface="Microsoft Sans Serif"/>
              </a:rPr>
              <a:t>теме</a:t>
            </a:r>
            <a:endParaRPr sz="165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  <a:spcBef>
                <a:spcPts val="55"/>
              </a:spcBef>
            </a:pPr>
            <a:r>
              <a:rPr sz="1650" spc="-24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допо</a:t>
            </a:r>
            <a:r>
              <a:rPr sz="165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лн</a:t>
            </a:r>
            <a:r>
              <a:rPr sz="165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650" spc="-210" dirty="0">
                <a:solidFill>
                  <a:srgbClr val="001F5F"/>
                </a:solidFill>
                <a:latin typeface="Microsoft Sans Serif"/>
                <a:cs typeface="Microsoft Sans Serif"/>
              </a:rPr>
              <a:t>те</a:t>
            </a:r>
            <a:r>
              <a:rPr sz="1650" spc="-229" dirty="0">
                <a:solidFill>
                  <a:srgbClr val="001F5F"/>
                </a:solidFill>
                <a:latin typeface="Microsoft Sans Serif"/>
                <a:cs typeface="Microsoft Sans Serif"/>
              </a:rPr>
              <a:t>ль</a:t>
            </a:r>
            <a:r>
              <a:rPr sz="1650" spc="-220" dirty="0">
                <a:solidFill>
                  <a:srgbClr val="001F5F"/>
                </a:solidFill>
                <a:latin typeface="Microsoft Sans Serif"/>
                <a:cs typeface="Microsoft Sans Serif"/>
              </a:rPr>
              <a:t>ног</a:t>
            </a:r>
            <a:r>
              <a:rPr sz="165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650" spc="-1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650" spc="-24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образ</a:t>
            </a:r>
            <a:r>
              <a:rPr sz="1650" spc="-260" dirty="0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1650" spc="-225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650" spc="-235" dirty="0">
                <a:solidFill>
                  <a:srgbClr val="001F5F"/>
                </a:solidFill>
                <a:latin typeface="Microsoft Sans Serif"/>
                <a:cs typeface="Microsoft Sans Serif"/>
              </a:rPr>
              <a:t>ания</a:t>
            </a:r>
            <a:endParaRPr sz="1650">
              <a:latin typeface="Microsoft Sans Serif"/>
              <a:cs typeface="Microsoft Sans Serif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572021"/>
              </p:ext>
            </p:extLst>
          </p:nvPr>
        </p:nvGraphicFramePr>
        <p:xfrm>
          <a:off x="2368227" y="5592903"/>
          <a:ext cx="6202045" cy="888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9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3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049">
                <a:tc>
                  <a:txBody>
                    <a:bodyPr/>
                    <a:lstStyle/>
                    <a:p>
                      <a:pPr marL="189230">
                        <a:lnSpc>
                          <a:spcPts val="1939"/>
                        </a:lnSpc>
                      </a:pPr>
                      <a:r>
                        <a:rPr sz="175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№</a:t>
                      </a:r>
                      <a:r>
                        <a:rPr sz="1750" b="1" spc="-1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5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ФПУ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8620">
                        <a:lnSpc>
                          <a:spcPts val="1939"/>
                        </a:lnSpc>
                      </a:pPr>
                      <a:r>
                        <a:rPr sz="1750" b="1" spc="-29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Авторы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8020">
                        <a:lnSpc>
                          <a:spcPts val="1939"/>
                        </a:lnSpc>
                      </a:pPr>
                      <a:r>
                        <a:rPr sz="175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75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75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зв</a:t>
                      </a:r>
                      <a:r>
                        <a:rPr sz="175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ан</a:t>
                      </a:r>
                      <a:r>
                        <a:rPr sz="1750" b="1" spc="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75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750" b="1" spc="-9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50" b="1" spc="-2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750" b="1" spc="-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750" b="1" spc="5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75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750" b="1" spc="-10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750" b="1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ика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1939"/>
                        </a:lnSpc>
                      </a:pPr>
                      <a:r>
                        <a:rPr sz="1750" b="1" spc="-254" dirty="0">
                          <a:solidFill>
                            <a:srgbClr val="1F3863"/>
                          </a:solidFill>
                          <a:latin typeface="Arial"/>
                          <a:cs typeface="Arial"/>
                        </a:rPr>
                        <a:t>Классы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56"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750" spc="-175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1.3.6.2.1.1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5725" marR="90170" indent="11430">
                        <a:lnSpc>
                          <a:spcPts val="1830"/>
                        </a:lnSpc>
                        <a:spcBef>
                          <a:spcPts val="530"/>
                        </a:spcBef>
                      </a:pPr>
                      <a:r>
                        <a:rPr sz="120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Чума</a:t>
                      </a:r>
                      <a:r>
                        <a:rPr sz="1200" spc="5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200" spc="-5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spc="5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200" spc="-9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В.П.  Г</a:t>
                      </a:r>
                      <a:r>
                        <a:rPr sz="1200" spc="-5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ор</a:t>
                      </a:r>
                      <a:r>
                        <a:rPr sz="1200" spc="-1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200" spc="-5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20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-9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А.П.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731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spc="-1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сн</a:t>
                      </a:r>
                      <a:r>
                        <a:rPr sz="1200" spc="-1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-5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200" spc="-8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ф</a:t>
                      </a:r>
                      <a:r>
                        <a:rPr sz="120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-1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spc="5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200" spc="-1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совой</a:t>
                      </a:r>
                      <a:r>
                        <a:rPr sz="1200" spc="-95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гра</a:t>
                      </a:r>
                      <a:r>
                        <a:rPr sz="1200" spc="-1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200" spc="5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200" spc="-1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200" spc="-5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200" spc="5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ти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8</a:t>
                      </a:r>
                      <a:r>
                        <a:rPr sz="1200" spc="-9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200" spc="-95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solidFill>
                            <a:srgbClr val="1F3863"/>
                          </a:solidFill>
                          <a:latin typeface="Microsoft Sans Serif"/>
                          <a:cs typeface="Microsoft Sans Serif"/>
                        </a:rPr>
                        <a:t>9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4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13859" y="234823"/>
            <a:ext cx="31248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Arial"/>
                <a:cs typeface="Arial"/>
              </a:rPr>
              <a:t>СЕРИЯ</a:t>
            </a:r>
            <a:r>
              <a:rPr sz="2200" b="1" spc="-30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«ЗАДАЧНИКИ»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327" y="0"/>
            <a:ext cx="8482584" cy="9022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1412444"/>
            <a:ext cx="3089147" cy="5148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D76486-61D2-810B-C2F5-5065BB1F3D52}"/>
              </a:ext>
            </a:extLst>
          </p:cNvPr>
          <p:cNvSpPr txBox="1"/>
          <p:nvPr/>
        </p:nvSpPr>
        <p:spPr>
          <a:xfrm>
            <a:off x="3581400" y="1219200"/>
            <a:ext cx="4419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Многофункциональные задания:</a:t>
            </a:r>
          </a:p>
          <a:p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Позволят учащимся существенно повысить уровень своей функциональной грамотности;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Содержать разнообразные тренировочные и проверочные задания и упражнения для текущего контроля знаний, а также творческие задания, позволяющие углубить знания по различным предметным областям и расширить кругозор;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Могут использоваться учителями математики, русского языка, обществознания, биологии, химии, физики на уроках, во внеурочной деятельности, в системе дополнительного образования, семейного образования.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5487" y="171506"/>
            <a:ext cx="5379720" cy="719455"/>
          </a:xfrm>
          <a:prstGeom prst="rect">
            <a:avLst/>
          </a:prstGeom>
          <a:solidFill>
            <a:srgbClr val="80C0DF"/>
          </a:solidFill>
          <a:ln w="9144">
            <a:solidFill>
              <a:srgbClr val="1F487C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2000" spc="-70" dirty="0">
                <a:latin typeface="Microsoft Sans Serif"/>
                <a:cs typeface="Microsoft Sans Serif"/>
              </a:rPr>
              <a:t>Указ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Президента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Российской</a:t>
            </a:r>
            <a:r>
              <a:rPr sz="2000" spc="-30" dirty="0">
                <a:latin typeface="Microsoft Sans Serif"/>
                <a:cs typeface="Microsoft Sans Serif"/>
              </a:rPr>
              <a:t> Федерации</a:t>
            </a:r>
            <a:endParaRPr sz="20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000" spc="155" dirty="0">
                <a:latin typeface="Microsoft Sans Serif"/>
                <a:cs typeface="Microsoft Sans Serif"/>
              </a:rPr>
              <a:t>№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204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от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07.05.2018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487" y="1121663"/>
            <a:ext cx="6212205" cy="1004569"/>
          </a:xfrm>
          <a:prstGeom prst="rect">
            <a:avLst/>
          </a:prstGeom>
          <a:solidFill>
            <a:srgbClr val="80C0DF"/>
          </a:solidFill>
          <a:ln w="9144">
            <a:solidFill>
              <a:srgbClr val="1F487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21285" marR="104139" algn="ctr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latin typeface="Microsoft Sans Serif"/>
                <a:cs typeface="Microsoft Sans Serif"/>
              </a:rPr>
              <a:t>«О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национальных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целях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стратегических</a:t>
            </a:r>
            <a:r>
              <a:rPr sz="2000" spc="-25" dirty="0">
                <a:latin typeface="Microsoft Sans Serif"/>
                <a:cs typeface="Microsoft Sans Serif"/>
              </a:rPr>
              <a:t> задачах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развития</a:t>
            </a:r>
            <a:r>
              <a:rPr sz="2000" spc="-20" dirty="0">
                <a:latin typeface="Microsoft Sans Serif"/>
                <a:cs typeface="Microsoft Sans Serif"/>
              </a:rPr>
              <a:t> Российской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Федерации</a:t>
            </a:r>
            <a:r>
              <a:rPr sz="2000" spc="-5" dirty="0">
                <a:latin typeface="Microsoft Sans Serif"/>
                <a:cs typeface="Microsoft Sans Serif"/>
              </a:rPr>
              <a:t> на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период</a:t>
            </a:r>
            <a:r>
              <a:rPr sz="2000" spc="-5" dirty="0">
                <a:latin typeface="Microsoft Sans Serif"/>
                <a:cs typeface="Microsoft Sans Serif"/>
              </a:rPr>
              <a:t> до 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2024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года»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5413" y="803080"/>
            <a:ext cx="2418587" cy="162284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37387" y="2133600"/>
            <a:ext cx="8684260" cy="4602480"/>
            <a:chOff x="437387" y="2133600"/>
            <a:chExt cx="8684260" cy="4602480"/>
          </a:xfrm>
        </p:grpSpPr>
        <p:sp>
          <p:nvSpPr>
            <p:cNvPr id="6" name="object 6"/>
            <p:cNvSpPr/>
            <p:nvPr/>
          </p:nvSpPr>
          <p:spPr>
            <a:xfrm>
              <a:off x="2961893" y="2146553"/>
              <a:ext cx="1088390" cy="260985"/>
            </a:xfrm>
            <a:custGeom>
              <a:avLst/>
              <a:gdLst/>
              <a:ahLst/>
              <a:cxnLst/>
              <a:rect l="l" t="t" r="r" b="b"/>
              <a:pathLst>
                <a:path w="1088389" h="260985">
                  <a:moveTo>
                    <a:pt x="816102" y="0"/>
                  </a:moveTo>
                  <a:lnTo>
                    <a:pt x="272033" y="0"/>
                  </a:lnTo>
                  <a:lnTo>
                    <a:pt x="272033" y="8128"/>
                  </a:lnTo>
                  <a:lnTo>
                    <a:pt x="816102" y="8128"/>
                  </a:lnTo>
                  <a:lnTo>
                    <a:pt x="816102" y="0"/>
                  </a:lnTo>
                  <a:close/>
                </a:path>
                <a:path w="1088389" h="260985">
                  <a:moveTo>
                    <a:pt x="816102" y="16256"/>
                  </a:moveTo>
                  <a:lnTo>
                    <a:pt x="272033" y="16256"/>
                  </a:lnTo>
                  <a:lnTo>
                    <a:pt x="272033" y="32512"/>
                  </a:lnTo>
                  <a:lnTo>
                    <a:pt x="816102" y="32512"/>
                  </a:lnTo>
                  <a:lnTo>
                    <a:pt x="816102" y="16256"/>
                  </a:lnTo>
                  <a:close/>
                </a:path>
                <a:path w="1088389" h="260985">
                  <a:moveTo>
                    <a:pt x="1088135" y="130301"/>
                  </a:moveTo>
                  <a:lnTo>
                    <a:pt x="0" y="130301"/>
                  </a:lnTo>
                  <a:lnTo>
                    <a:pt x="544068" y="260604"/>
                  </a:lnTo>
                  <a:lnTo>
                    <a:pt x="1088135" y="130301"/>
                  </a:lnTo>
                  <a:close/>
                </a:path>
                <a:path w="1088389" h="260985">
                  <a:moveTo>
                    <a:pt x="816102" y="40767"/>
                  </a:moveTo>
                  <a:lnTo>
                    <a:pt x="272033" y="40767"/>
                  </a:lnTo>
                  <a:lnTo>
                    <a:pt x="272033" y="130301"/>
                  </a:lnTo>
                  <a:lnTo>
                    <a:pt x="816102" y="130301"/>
                  </a:lnTo>
                  <a:lnTo>
                    <a:pt x="816102" y="40767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61893" y="2146553"/>
              <a:ext cx="1088390" cy="260985"/>
            </a:xfrm>
            <a:custGeom>
              <a:avLst/>
              <a:gdLst/>
              <a:ahLst/>
              <a:cxnLst/>
              <a:rect l="l" t="t" r="r" b="b"/>
              <a:pathLst>
                <a:path w="1088389" h="260985">
                  <a:moveTo>
                    <a:pt x="816102" y="0"/>
                  </a:moveTo>
                  <a:lnTo>
                    <a:pt x="816102" y="8128"/>
                  </a:lnTo>
                  <a:lnTo>
                    <a:pt x="272033" y="8128"/>
                  </a:lnTo>
                  <a:lnTo>
                    <a:pt x="272033" y="0"/>
                  </a:lnTo>
                  <a:lnTo>
                    <a:pt x="816102" y="0"/>
                  </a:lnTo>
                  <a:close/>
                </a:path>
                <a:path w="1088389" h="260985">
                  <a:moveTo>
                    <a:pt x="816102" y="16256"/>
                  </a:moveTo>
                  <a:lnTo>
                    <a:pt x="816102" y="32512"/>
                  </a:lnTo>
                  <a:lnTo>
                    <a:pt x="272033" y="32512"/>
                  </a:lnTo>
                  <a:lnTo>
                    <a:pt x="272033" y="16256"/>
                  </a:lnTo>
                  <a:lnTo>
                    <a:pt x="816102" y="16256"/>
                  </a:lnTo>
                  <a:close/>
                </a:path>
                <a:path w="1088389" h="260985">
                  <a:moveTo>
                    <a:pt x="816102" y="40767"/>
                  </a:moveTo>
                  <a:lnTo>
                    <a:pt x="816102" y="130301"/>
                  </a:lnTo>
                  <a:lnTo>
                    <a:pt x="1088135" y="130301"/>
                  </a:lnTo>
                  <a:lnTo>
                    <a:pt x="544068" y="260604"/>
                  </a:lnTo>
                  <a:lnTo>
                    <a:pt x="0" y="130301"/>
                  </a:lnTo>
                  <a:lnTo>
                    <a:pt x="272033" y="130301"/>
                  </a:lnTo>
                  <a:lnTo>
                    <a:pt x="272033" y="40767"/>
                  </a:lnTo>
                  <a:lnTo>
                    <a:pt x="816102" y="4076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387" y="2404859"/>
              <a:ext cx="6594348" cy="8976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027" y="2374391"/>
              <a:ext cx="6315456" cy="10104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6249" y="2443734"/>
              <a:ext cx="6466840" cy="769620"/>
            </a:xfrm>
            <a:custGeom>
              <a:avLst/>
              <a:gdLst/>
              <a:ahLst/>
              <a:cxnLst/>
              <a:rect l="l" t="t" r="r" b="b"/>
              <a:pathLst>
                <a:path w="6466840" h="769619">
                  <a:moveTo>
                    <a:pt x="6424676" y="0"/>
                  </a:moveTo>
                  <a:lnTo>
                    <a:pt x="41605" y="0"/>
                  </a:lnTo>
                  <a:lnTo>
                    <a:pt x="25412" y="3276"/>
                  </a:lnTo>
                  <a:lnTo>
                    <a:pt x="12187" y="12207"/>
                  </a:lnTo>
                  <a:lnTo>
                    <a:pt x="3270" y="25449"/>
                  </a:lnTo>
                  <a:lnTo>
                    <a:pt x="0" y="41655"/>
                  </a:lnTo>
                  <a:lnTo>
                    <a:pt x="0" y="727963"/>
                  </a:lnTo>
                  <a:lnTo>
                    <a:pt x="3270" y="744170"/>
                  </a:lnTo>
                  <a:lnTo>
                    <a:pt x="12187" y="757412"/>
                  </a:lnTo>
                  <a:lnTo>
                    <a:pt x="25412" y="766343"/>
                  </a:lnTo>
                  <a:lnTo>
                    <a:pt x="41605" y="769619"/>
                  </a:lnTo>
                  <a:lnTo>
                    <a:pt x="6424676" y="769619"/>
                  </a:lnTo>
                  <a:lnTo>
                    <a:pt x="6440882" y="766343"/>
                  </a:lnTo>
                  <a:lnTo>
                    <a:pt x="6454124" y="757412"/>
                  </a:lnTo>
                  <a:lnTo>
                    <a:pt x="6463055" y="744170"/>
                  </a:lnTo>
                  <a:lnTo>
                    <a:pt x="6466332" y="727963"/>
                  </a:lnTo>
                  <a:lnTo>
                    <a:pt x="6466332" y="41655"/>
                  </a:lnTo>
                  <a:lnTo>
                    <a:pt x="6463055" y="25449"/>
                  </a:lnTo>
                  <a:lnTo>
                    <a:pt x="6454124" y="12207"/>
                  </a:lnTo>
                  <a:lnTo>
                    <a:pt x="6440882" y="3276"/>
                  </a:lnTo>
                  <a:lnTo>
                    <a:pt x="6424676" y="0"/>
                  </a:lnTo>
                  <a:close/>
                </a:path>
              </a:pathLst>
            </a:custGeom>
            <a:solidFill>
              <a:srgbClr val="8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6249" y="2443734"/>
              <a:ext cx="6466840" cy="769620"/>
            </a:xfrm>
            <a:custGeom>
              <a:avLst/>
              <a:gdLst/>
              <a:ahLst/>
              <a:cxnLst/>
              <a:rect l="l" t="t" r="r" b="b"/>
              <a:pathLst>
                <a:path w="6466840" h="769619">
                  <a:moveTo>
                    <a:pt x="0" y="41655"/>
                  </a:moveTo>
                  <a:lnTo>
                    <a:pt x="3270" y="25449"/>
                  </a:lnTo>
                  <a:lnTo>
                    <a:pt x="12187" y="12207"/>
                  </a:lnTo>
                  <a:lnTo>
                    <a:pt x="25412" y="3276"/>
                  </a:lnTo>
                  <a:lnTo>
                    <a:pt x="41605" y="0"/>
                  </a:lnTo>
                  <a:lnTo>
                    <a:pt x="6424676" y="0"/>
                  </a:lnTo>
                  <a:lnTo>
                    <a:pt x="6440882" y="3276"/>
                  </a:lnTo>
                  <a:lnTo>
                    <a:pt x="6454124" y="12207"/>
                  </a:lnTo>
                  <a:lnTo>
                    <a:pt x="6463055" y="25449"/>
                  </a:lnTo>
                  <a:lnTo>
                    <a:pt x="6466332" y="41655"/>
                  </a:lnTo>
                  <a:lnTo>
                    <a:pt x="6466332" y="727963"/>
                  </a:lnTo>
                  <a:lnTo>
                    <a:pt x="6463055" y="744170"/>
                  </a:lnTo>
                  <a:lnTo>
                    <a:pt x="6454124" y="757412"/>
                  </a:lnTo>
                  <a:lnTo>
                    <a:pt x="6440882" y="766343"/>
                  </a:lnTo>
                  <a:lnTo>
                    <a:pt x="6424676" y="769619"/>
                  </a:lnTo>
                  <a:lnTo>
                    <a:pt x="41605" y="769619"/>
                  </a:lnTo>
                  <a:lnTo>
                    <a:pt x="25412" y="766343"/>
                  </a:lnTo>
                  <a:lnTo>
                    <a:pt x="12187" y="757412"/>
                  </a:lnTo>
                  <a:lnTo>
                    <a:pt x="3270" y="744170"/>
                  </a:lnTo>
                  <a:lnTo>
                    <a:pt x="0" y="727963"/>
                  </a:lnTo>
                  <a:lnTo>
                    <a:pt x="0" y="41655"/>
                  </a:lnTo>
                  <a:close/>
                </a:path>
              </a:pathLst>
            </a:custGeom>
            <a:ln w="25907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7815" y="3319272"/>
              <a:ext cx="6783324" cy="12649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7815" y="3351263"/>
              <a:ext cx="6609588" cy="125426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76677" y="3358133"/>
              <a:ext cx="6655434" cy="1137285"/>
            </a:xfrm>
            <a:custGeom>
              <a:avLst/>
              <a:gdLst/>
              <a:ahLst/>
              <a:cxnLst/>
              <a:rect l="l" t="t" r="r" b="b"/>
              <a:pathLst>
                <a:path w="6655434" h="1137285">
                  <a:moveTo>
                    <a:pt x="6593840" y="0"/>
                  </a:moveTo>
                  <a:lnTo>
                    <a:pt x="61468" y="0"/>
                  </a:lnTo>
                  <a:lnTo>
                    <a:pt x="37558" y="4835"/>
                  </a:lnTo>
                  <a:lnTo>
                    <a:pt x="18018" y="18018"/>
                  </a:lnTo>
                  <a:lnTo>
                    <a:pt x="4835" y="37558"/>
                  </a:lnTo>
                  <a:lnTo>
                    <a:pt x="0" y="61467"/>
                  </a:lnTo>
                  <a:lnTo>
                    <a:pt x="0" y="1075435"/>
                  </a:lnTo>
                  <a:lnTo>
                    <a:pt x="4835" y="1099345"/>
                  </a:lnTo>
                  <a:lnTo>
                    <a:pt x="18018" y="1118885"/>
                  </a:lnTo>
                  <a:lnTo>
                    <a:pt x="37558" y="1132068"/>
                  </a:lnTo>
                  <a:lnTo>
                    <a:pt x="61468" y="1136903"/>
                  </a:lnTo>
                  <a:lnTo>
                    <a:pt x="6593840" y="1136903"/>
                  </a:lnTo>
                  <a:lnTo>
                    <a:pt x="6617749" y="1132068"/>
                  </a:lnTo>
                  <a:lnTo>
                    <a:pt x="6637289" y="1118885"/>
                  </a:lnTo>
                  <a:lnTo>
                    <a:pt x="6650472" y="1099345"/>
                  </a:lnTo>
                  <a:lnTo>
                    <a:pt x="6655308" y="1075435"/>
                  </a:lnTo>
                  <a:lnTo>
                    <a:pt x="6655308" y="61467"/>
                  </a:lnTo>
                  <a:lnTo>
                    <a:pt x="6650472" y="37558"/>
                  </a:lnTo>
                  <a:lnTo>
                    <a:pt x="6637289" y="18018"/>
                  </a:lnTo>
                  <a:lnTo>
                    <a:pt x="6617749" y="4835"/>
                  </a:lnTo>
                  <a:lnTo>
                    <a:pt x="6593840" y="0"/>
                  </a:lnTo>
                  <a:close/>
                </a:path>
              </a:pathLst>
            </a:custGeom>
            <a:solidFill>
              <a:srgbClr val="8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76677" y="3358133"/>
              <a:ext cx="6655434" cy="1137285"/>
            </a:xfrm>
            <a:custGeom>
              <a:avLst/>
              <a:gdLst/>
              <a:ahLst/>
              <a:cxnLst/>
              <a:rect l="l" t="t" r="r" b="b"/>
              <a:pathLst>
                <a:path w="6655434" h="1137285">
                  <a:moveTo>
                    <a:pt x="0" y="61467"/>
                  </a:moveTo>
                  <a:lnTo>
                    <a:pt x="4835" y="37558"/>
                  </a:lnTo>
                  <a:lnTo>
                    <a:pt x="18018" y="18018"/>
                  </a:lnTo>
                  <a:lnTo>
                    <a:pt x="37558" y="4835"/>
                  </a:lnTo>
                  <a:lnTo>
                    <a:pt x="61468" y="0"/>
                  </a:lnTo>
                  <a:lnTo>
                    <a:pt x="6593840" y="0"/>
                  </a:lnTo>
                  <a:lnTo>
                    <a:pt x="6617749" y="4835"/>
                  </a:lnTo>
                  <a:lnTo>
                    <a:pt x="6637289" y="18018"/>
                  </a:lnTo>
                  <a:lnTo>
                    <a:pt x="6650472" y="37558"/>
                  </a:lnTo>
                  <a:lnTo>
                    <a:pt x="6655308" y="61467"/>
                  </a:lnTo>
                  <a:lnTo>
                    <a:pt x="6655308" y="1075435"/>
                  </a:lnTo>
                  <a:lnTo>
                    <a:pt x="6650472" y="1099345"/>
                  </a:lnTo>
                  <a:lnTo>
                    <a:pt x="6637289" y="1118885"/>
                  </a:lnTo>
                  <a:lnTo>
                    <a:pt x="6617749" y="1132068"/>
                  </a:lnTo>
                  <a:lnTo>
                    <a:pt x="6593840" y="1136903"/>
                  </a:lnTo>
                  <a:lnTo>
                    <a:pt x="61468" y="1136903"/>
                  </a:lnTo>
                  <a:lnTo>
                    <a:pt x="37558" y="1132068"/>
                  </a:lnTo>
                  <a:lnTo>
                    <a:pt x="18018" y="1118885"/>
                  </a:lnTo>
                  <a:lnTo>
                    <a:pt x="4835" y="1099345"/>
                  </a:lnTo>
                  <a:lnTo>
                    <a:pt x="0" y="1075435"/>
                  </a:lnTo>
                  <a:lnTo>
                    <a:pt x="0" y="61467"/>
                  </a:lnTo>
                  <a:close/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38093" y="4548377"/>
              <a:ext cx="1087120" cy="315595"/>
            </a:xfrm>
            <a:custGeom>
              <a:avLst/>
              <a:gdLst/>
              <a:ahLst/>
              <a:cxnLst/>
              <a:rect l="l" t="t" r="r" b="b"/>
              <a:pathLst>
                <a:path w="1087120" h="315595">
                  <a:moveTo>
                    <a:pt x="814958" y="0"/>
                  </a:moveTo>
                  <a:lnTo>
                    <a:pt x="271653" y="0"/>
                  </a:lnTo>
                  <a:lnTo>
                    <a:pt x="271653" y="9906"/>
                  </a:lnTo>
                  <a:lnTo>
                    <a:pt x="814958" y="9906"/>
                  </a:lnTo>
                  <a:lnTo>
                    <a:pt x="814958" y="0"/>
                  </a:lnTo>
                  <a:close/>
                </a:path>
                <a:path w="1087120" h="315595">
                  <a:moveTo>
                    <a:pt x="814958" y="19685"/>
                  </a:moveTo>
                  <a:lnTo>
                    <a:pt x="271653" y="19685"/>
                  </a:lnTo>
                  <a:lnTo>
                    <a:pt x="271653" y="39370"/>
                  </a:lnTo>
                  <a:lnTo>
                    <a:pt x="814958" y="39370"/>
                  </a:lnTo>
                  <a:lnTo>
                    <a:pt x="814958" y="19685"/>
                  </a:lnTo>
                  <a:close/>
                </a:path>
                <a:path w="1087120" h="315595">
                  <a:moveTo>
                    <a:pt x="1086611" y="157734"/>
                  </a:moveTo>
                  <a:lnTo>
                    <a:pt x="0" y="157734"/>
                  </a:lnTo>
                  <a:lnTo>
                    <a:pt x="543306" y="315468"/>
                  </a:lnTo>
                  <a:lnTo>
                    <a:pt x="1086611" y="157734"/>
                  </a:lnTo>
                  <a:close/>
                </a:path>
                <a:path w="1087120" h="315595">
                  <a:moveTo>
                    <a:pt x="814958" y="49276"/>
                  </a:moveTo>
                  <a:lnTo>
                    <a:pt x="271653" y="49276"/>
                  </a:lnTo>
                  <a:lnTo>
                    <a:pt x="271653" y="157734"/>
                  </a:lnTo>
                  <a:lnTo>
                    <a:pt x="814958" y="157734"/>
                  </a:lnTo>
                  <a:lnTo>
                    <a:pt x="814958" y="49276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38093" y="4548377"/>
              <a:ext cx="1087120" cy="315595"/>
            </a:xfrm>
            <a:custGeom>
              <a:avLst/>
              <a:gdLst/>
              <a:ahLst/>
              <a:cxnLst/>
              <a:rect l="l" t="t" r="r" b="b"/>
              <a:pathLst>
                <a:path w="1087120" h="315595">
                  <a:moveTo>
                    <a:pt x="814958" y="0"/>
                  </a:moveTo>
                  <a:lnTo>
                    <a:pt x="814958" y="9906"/>
                  </a:lnTo>
                  <a:lnTo>
                    <a:pt x="271653" y="9906"/>
                  </a:lnTo>
                  <a:lnTo>
                    <a:pt x="271653" y="0"/>
                  </a:lnTo>
                  <a:lnTo>
                    <a:pt x="814958" y="0"/>
                  </a:lnTo>
                  <a:close/>
                </a:path>
                <a:path w="1087120" h="315595">
                  <a:moveTo>
                    <a:pt x="814958" y="19685"/>
                  </a:moveTo>
                  <a:lnTo>
                    <a:pt x="814958" y="39370"/>
                  </a:lnTo>
                  <a:lnTo>
                    <a:pt x="271653" y="39370"/>
                  </a:lnTo>
                  <a:lnTo>
                    <a:pt x="271653" y="19685"/>
                  </a:lnTo>
                  <a:lnTo>
                    <a:pt x="814958" y="19685"/>
                  </a:lnTo>
                  <a:close/>
                </a:path>
                <a:path w="1087120" h="315595">
                  <a:moveTo>
                    <a:pt x="814958" y="49276"/>
                  </a:moveTo>
                  <a:lnTo>
                    <a:pt x="814958" y="157734"/>
                  </a:lnTo>
                  <a:lnTo>
                    <a:pt x="1086611" y="157734"/>
                  </a:lnTo>
                  <a:lnTo>
                    <a:pt x="543306" y="315468"/>
                  </a:lnTo>
                  <a:lnTo>
                    <a:pt x="0" y="157734"/>
                  </a:lnTo>
                  <a:lnTo>
                    <a:pt x="271653" y="157734"/>
                  </a:lnTo>
                  <a:lnTo>
                    <a:pt x="271653" y="49276"/>
                  </a:lnTo>
                  <a:lnTo>
                    <a:pt x="814958" y="4927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207" y="5591555"/>
              <a:ext cx="8545068" cy="10927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7783" y="5605278"/>
              <a:ext cx="8529828" cy="113079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60069" y="5630417"/>
              <a:ext cx="8417560" cy="965200"/>
            </a:xfrm>
            <a:custGeom>
              <a:avLst/>
              <a:gdLst/>
              <a:ahLst/>
              <a:cxnLst/>
              <a:rect l="l" t="t" r="r" b="b"/>
              <a:pathLst>
                <a:path w="8417560" h="965200">
                  <a:moveTo>
                    <a:pt x="8337423" y="0"/>
                  </a:moveTo>
                  <a:lnTo>
                    <a:pt x="79590" y="0"/>
                  </a:lnTo>
                  <a:lnTo>
                    <a:pt x="48611" y="6254"/>
                  </a:lnTo>
                  <a:lnTo>
                    <a:pt x="23312" y="23312"/>
                  </a:lnTo>
                  <a:lnTo>
                    <a:pt x="6254" y="48611"/>
                  </a:lnTo>
                  <a:lnTo>
                    <a:pt x="0" y="79590"/>
                  </a:lnTo>
                  <a:lnTo>
                    <a:pt x="0" y="885101"/>
                  </a:lnTo>
                  <a:lnTo>
                    <a:pt x="6254" y="916080"/>
                  </a:lnTo>
                  <a:lnTo>
                    <a:pt x="23312" y="941379"/>
                  </a:lnTo>
                  <a:lnTo>
                    <a:pt x="48611" y="958437"/>
                  </a:lnTo>
                  <a:lnTo>
                    <a:pt x="79590" y="964691"/>
                  </a:lnTo>
                  <a:lnTo>
                    <a:pt x="8337423" y="964691"/>
                  </a:lnTo>
                  <a:lnTo>
                    <a:pt x="8368403" y="958437"/>
                  </a:lnTo>
                  <a:lnTo>
                    <a:pt x="8393715" y="941379"/>
                  </a:lnTo>
                  <a:lnTo>
                    <a:pt x="8410789" y="916080"/>
                  </a:lnTo>
                  <a:lnTo>
                    <a:pt x="8417052" y="885101"/>
                  </a:lnTo>
                  <a:lnTo>
                    <a:pt x="8417052" y="79590"/>
                  </a:lnTo>
                  <a:lnTo>
                    <a:pt x="8410789" y="48611"/>
                  </a:lnTo>
                  <a:lnTo>
                    <a:pt x="8393715" y="23312"/>
                  </a:lnTo>
                  <a:lnTo>
                    <a:pt x="8368403" y="6254"/>
                  </a:lnTo>
                  <a:lnTo>
                    <a:pt x="8337423" y="0"/>
                  </a:lnTo>
                  <a:close/>
                </a:path>
              </a:pathLst>
            </a:custGeom>
            <a:solidFill>
              <a:srgbClr val="8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0069" y="5630417"/>
              <a:ext cx="8417560" cy="965200"/>
            </a:xfrm>
            <a:custGeom>
              <a:avLst/>
              <a:gdLst/>
              <a:ahLst/>
              <a:cxnLst/>
              <a:rect l="l" t="t" r="r" b="b"/>
              <a:pathLst>
                <a:path w="8417560" h="965200">
                  <a:moveTo>
                    <a:pt x="0" y="79590"/>
                  </a:moveTo>
                  <a:lnTo>
                    <a:pt x="6254" y="48611"/>
                  </a:lnTo>
                  <a:lnTo>
                    <a:pt x="23312" y="23312"/>
                  </a:lnTo>
                  <a:lnTo>
                    <a:pt x="48611" y="6254"/>
                  </a:lnTo>
                  <a:lnTo>
                    <a:pt x="79590" y="0"/>
                  </a:lnTo>
                  <a:lnTo>
                    <a:pt x="8337423" y="0"/>
                  </a:lnTo>
                  <a:lnTo>
                    <a:pt x="8368403" y="6254"/>
                  </a:lnTo>
                  <a:lnTo>
                    <a:pt x="8393715" y="23312"/>
                  </a:lnTo>
                  <a:lnTo>
                    <a:pt x="8410789" y="48611"/>
                  </a:lnTo>
                  <a:lnTo>
                    <a:pt x="8417052" y="79590"/>
                  </a:lnTo>
                  <a:lnTo>
                    <a:pt x="8417052" y="885101"/>
                  </a:lnTo>
                  <a:lnTo>
                    <a:pt x="8410789" y="916080"/>
                  </a:lnTo>
                  <a:lnTo>
                    <a:pt x="8393715" y="941379"/>
                  </a:lnTo>
                  <a:lnTo>
                    <a:pt x="8368403" y="958437"/>
                  </a:lnTo>
                  <a:lnTo>
                    <a:pt x="8337423" y="964691"/>
                  </a:lnTo>
                  <a:lnTo>
                    <a:pt x="79590" y="964691"/>
                  </a:lnTo>
                  <a:lnTo>
                    <a:pt x="48611" y="958437"/>
                  </a:lnTo>
                  <a:lnTo>
                    <a:pt x="23312" y="941379"/>
                  </a:lnTo>
                  <a:lnTo>
                    <a:pt x="6254" y="916080"/>
                  </a:lnTo>
                  <a:lnTo>
                    <a:pt x="0" y="885101"/>
                  </a:lnTo>
                  <a:lnTo>
                    <a:pt x="0" y="79590"/>
                  </a:lnTo>
                  <a:close/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5839" y="4824983"/>
              <a:ext cx="7184135" cy="8991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2811" y="4840223"/>
              <a:ext cx="6935724" cy="94029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44701" y="4863845"/>
              <a:ext cx="7056120" cy="771525"/>
            </a:xfrm>
            <a:custGeom>
              <a:avLst/>
              <a:gdLst/>
              <a:ahLst/>
              <a:cxnLst/>
              <a:rect l="l" t="t" r="r" b="b"/>
              <a:pathLst>
                <a:path w="7056120" h="771525">
                  <a:moveTo>
                    <a:pt x="6992493" y="0"/>
                  </a:moveTo>
                  <a:lnTo>
                    <a:pt x="63626" y="0"/>
                  </a:lnTo>
                  <a:lnTo>
                    <a:pt x="38860" y="4994"/>
                  </a:lnTo>
                  <a:lnTo>
                    <a:pt x="18635" y="18621"/>
                  </a:lnTo>
                  <a:lnTo>
                    <a:pt x="5000" y="38844"/>
                  </a:lnTo>
                  <a:lnTo>
                    <a:pt x="0" y="63626"/>
                  </a:lnTo>
                  <a:lnTo>
                    <a:pt x="0" y="707516"/>
                  </a:lnTo>
                  <a:lnTo>
                    <a:pt x="5000" y="732283"/>
                  </a:lnTo>
                  <a:lnTo>
                    <a:pt x="18635" y="752508"/>
                  </a:lnTo>
                  <a:lnTo>
                    <a:pt x="38860" y="766143"/>
                  </a:lnTo>
                  <a:lnTo>
                    <a:pt x="63626" y="771143"/>
                  </a:lnTo>
                  <a:lnTo>
                    <a:pt x="6992493" y="771143"/>
                  </a:lnTo>
                  <a:lnTo>
                    <a:pt x="7017275" y="766143"/>
                  </a:lnTo>
                  <a:lnTo>
                    <a:pt x="7037498" y="752508"/>
                  </a:lnTo>
                  <a:lnTo>
                    <a:pt x="7051125" y="732283"/>
                  </a:lnTo>
                  <a:lnTo>
                    <a:pt x="7056120" y="707516"/>
                  </a:lnTo>
                  <a:lnTo>
                    <a:pt x="7056120" y="63626"/>
                  </a:lnTo>
                  <a:lnTo>
                    <a:pt x="7051125" y="38844"/>
                  </a:lnTo>
                  <a:lnTo>
                    <a:pt x="7037498" y="18621"/>
                  </a:lnTo>
                  <a:lnTo>
                    <a:pt x="7017275" y="4994"/>
                  </a:lnTo>
                  <a:lnTo>
                    <a:pt x="6992493" y="0"/>
                  </a:lnTo>
                  <a:close/>
                </a:path>
              </a:pathLst>
            </a:custGeom>
            <a:solidFill>
              <a:srgbClr val="8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44701" y="4863845"/>
              <a:ext cx="7056120" cy="771525"/>
            </a:xfrm>
            <a:custGeom>
              <a:avLst/>
              <a:gdLst/>
              <a:ahLst/>
              <a:cxnLst/>
              <a:rect l="l" t="t" r="r" b="b"/>
              <a:pathLst>
                <a:path w="7056120" h="771525">
                  <a:moveTo>
                    <a:pt x="0" y="63626"/>
                  </a:moveTo>
                  <a:lnTo>
                    <a:pt x="5000" y="38844"/>
                  </a:lnTo>
                  <a:lnTo>
                    <a:pt x="18635" y="18621"/>
                  </a:lnTo>
                  <a:lnTo>
                    <a:pt x="38860" y="4994"/>
                  </a:lnTo>
                  <a:lnTo>
                    <a:pt x="63626" y="0"/>
                  </a:lnTo>
                  <a:lnTo>
                    <a:pt x="6992493" y="0"/>
                  </a:lnTo>
                  <a:lnTo>
                    <a:pt x="7017275" y="4994"/>
                  </a:lnTo>
                  <a:lnTo>
                    <a:pt x="7037498" y="18621"/>
                  </a:lnTo>
                  <a:lnTo>
                    <a:pt x="7051125" y="38844"/>
                  </a:lnTo>
                  <a:lnTo>
                    <a:pt x="7056120" y="63626"/>
                  </a:lnTo>
                  <a:lnTo>
                    <a:pt x="7056120" y="707516"/>
                  </a:lnTo>
                  <a:lnTo>
                    <a:pt x="7051125" y="732283"/>
                  </a:lnTo>
                  <a:lnTo>
                    <a:pt x="7037498" y="752508"/>
                  </a:lnTo>
                  <a:lnTo>
                    <a:pt x="7017275" y="766143"/>
                  </a:lnTo>
                  <a:lnTo>
                    <a:pt x="6992493" y="771143"/>
                  </a:lnTo>
                  <a:lnTo>
                    <a:pt x="63626" y="771143"/>
                  </a:lnTo>
                  <a:lnTo>
                    <a:pt x="38860" y="766143"/>
                  </a:lnTo>
                  <a:lnTo>
                    <a:pt x="18635" y="752508"/>
                  </a:lnTo>
                  <a:lnTo>
                    <a:pt x="5000" y="732283"/>
                  </a:lnTo>
                  <a:lnTo>
                    <a:pt x="0" y="707516"/>
                  </a:lnTo>
                  <a:lnTo>
                    <a:pt x="0" y="63626"/>
                  </a:lnTo>
                  <a:close/>
                </a:path>
              </a:pathLst>
            </a:custGeom>
            <a:ln w="25907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09066" y="2445207"/>
            <a:ext cx="8114665" cy="40868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3180" marR="2155190" algn="ctr">
              <a:lnSpc>
                <a:spcPct val="98800"/>
              </a:lnSpc>
              <a:spcBef>
                <a:spcPts val="120"/>
              </a:spcBef>
            </a:pPr>
            <a:r>
              <a:rPr sz="1600" spc="-20" dirty="0">
                <a:latin typeface="Microsoft Sans Serif"/>
                <a:cs typeface="Microsoft Sans Serif"/>
              </a:rPr>
              <a:t>Обеспечение </a:t>
            </a:r>
            <a:r>
              <a:rPr sz="1600" spc="-15" dirty="0">
                <a:latin typeface="Microsoft Sans Serif"/>
                <a:cs typeface="Microsoft Sans Serif"/>
              </a:rPr>
              <a:t>глобальной </a:t>
            </a:r>
            <a:r>
              <a:rPr sz="1600" spc="-20" dirty="0">
                <a:latin typeface="Microsoft Sans Serif"/>
                <a:cs typeface="Microsoft Sans Serif"/>
              </a:rPr>
              <a:t>конкурентоспособности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российского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образования,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вхождение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Российской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Федерации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число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10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ведущих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стран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мира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качеству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общего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образования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Microsoft Sans Serif"/>
              <a:cs typeface="Microsoft Sans Serif"/>
            </a:endParaRPr>
          </a:p>
          <a:p>
            <a:pPr marL="1776730" marR="351790">
              <a:lnSpc>
                <a:spcPct val="100000"/>
              </a:lnSpc>
            </a:pPr>
            <a:r>
              <a:rPr sz="1600" spc="-10" dirty="0">
                <a:latin typeface="Microsoft Sans Serif"/>
                <a:cs typeface="Microsoft Sans Serif"/>
              </a:rPr>
              <a:t>Воспитание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гармонично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развитой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социально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ответственной </a:t>
            </a:r>
            <a:r>
              <a:rPr sz="1600" spc="-10" dirty="0">
                <a:latin typeface="Microsoft Sans Serif"/>
                <a:cs typeface="Microsoft Sans Serif"/>
              </a:rPr>
              <a:t> личности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основе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духовно-нравственных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ценностей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народов</a:t>
            </a:r>
            <a:endParaRPr sz="1600">
              <a:latin typeface="Microsoft Sans Serif"/>
              <a:cs typeface="Microsoft Sans Serif"/>
            </a:endParaRPr>
          </a:p>
          <a:p>
            <a:pPr marL="1776730">
              <a:lnSpc>
                <a:spcPts val="1895"/>
              </a:lnSpc>
            </a:pPr>
            <a:r>
              <a:rPr sz="1600" spc="-25" dirty="0">
                <a:latin typeface="Microsoft Sans Serif"/>
                <a:cs typeface="Microsoft Sans Serif"/>
              </a:rPr>
              <a:t>Российской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Федерации,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исторических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национально-культурных</a:t>
            </a:r>
            <a:endParaRPr sz="1600">
              <a:latin typeface="Microsoft Sans Serif"/>
              <a:cs typeface="Microsoft Sans Serif"/>
            </a:endParaRPr>
          </a:p>
          <a:p>
            <a:pPr marL="1776730">
              <a:lnSpc>
                <a:spcPts val="1895"/>
              </a:lnSpc>
            </a:pPr>
            <a:r>
              <a:rPr sz="1600" spc="-5" dirty="0">
                <a:latin typeface="Microsoft Sans Serif"/>
                <a:cs typeface="Microsoft Sans Serif"/>
              </a:rPr>
              <a:t>традиций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632460" marR="1017269" algn="ctr">
              <a:lnSpc>
                <a:spcPct val="100000"/>
              </a:lnSpc>
            </a:pPr>
            <a:r>
              <a:rPr sz="2000" spc="-10" dirty="0">
                <a:latin typeface="Microsoft Sans Serif"/>
                <a:cs typeface="Microsoft Sans Serif"/>
              </a:rPr>
              <a:t>Поручение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Губернатора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Самарской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области</a:t>
            </a:r>
            <a:r>
              <a:rPr sz="2000" spc="-15" dirty="0">
                <a:latin typeface="Microsoft Sans Serif"/>
                <a:cs typeface="Microsoft Sans Serif"/>
              </a:rPr>
              <a:t> по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итогам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августовской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конференции</a:t>
            </a:r>
            <a:r>
              <a:rPr sz="2000" spc="-20" dirty="0">
                <a:latin typeface="Microsoft Sans Serif"/>
                <a:cs typeface="Microsoft Sans Serif"/>
              </a:rPr>
              <a:t> работников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образования:</a:t>
            </a:r>
            <a:endParaRPr sz="2000">
              <a:latin typeface="Microsoft Sans Serif"/>
              <a:cs typeface="Microsoft Sans Serif"/>
            </a:endParaRPr>
          </a:p>
          <a:p>
            <a:pPr marL="4445" algn="ctr">
              <a:lnSpc>
                <a:spcPct val="100000"/>
              </a:lnSpc>
              <a:spcBef>
                <a:spcPts val="1170"/>
              </a:spcBef>
            </a:pPr>
            <a:r>
              <a:rPr sz="1800" spc="385" dirty="0">
                <a:latin typeface="Microsoft Sans Serif"/>
                <a:cs typeface="Microsoft Sans Serif"/>
              </a:rPr>
              <a:t>«…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начиная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2019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года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организовывать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проведение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региональных</a:t>
            </a:r>
            <a:endParaRPr sz="1800">
              <a:latin typeface="Microsoft Sans Serif"/>
              <a:cs typeface="Microsoft Sans Serif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spc="45" dirty="0">
                <a:latin typeface="Microsoft Sans Serif"/>
                <a:cs typeface="Microsoft Sans Serif"/>
              </a:rPr>
              <a:t>мониторингов…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степени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сформированности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читательской,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математической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естественнонаучной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грамотности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обучающихся»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0636" y="152780"/>
            <a:ext cx="4773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СЕРИЯ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«УЧИМСЯ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ДЛЯ </a:t>
            </a:r>
            <a:r>
              <a:rPr sz="2400" b="1" dirty="0">
                <a:latin typeface="Arial"/>
                <a:cs typeface="Arial"/>
              </a:rPr>
              <a:t>ЖИЗНИ»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327" y="117347"/>
            <a:ext cx="8625840" cy="7848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" y="1627632"/>
            <a:ext cx="3110483" cy="40309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9648F1-93FA-A1EA-869E-35AF5F71E1EC}"/>
              </a:ext>
            </a:extLst>
          </p:cNvPr>
          <p:cNvSpPr txBox="1"/>
          <p:nvPr/>
        </p:nvSpPr>
        <p:spPr>
          <a:xfrm>
            <a:off x="3505200" y="1219200"/>
            <a:ext cx="5257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предназначены для формирования и оценки всех аспектов функциональной грамотности, которые изучаются в международном сравнительном исследовании </a:t>
            </a:r>
            <a:r>
              <a:rPr lang="en-US" dirty="0"/>
              <a:t>PISA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тренировочные задания, охватывающие все содержательные и компетентностные аспекты оценки функциональной грамотности по каждой из областей. Проводятся развернутые описания особенностей оценки заданий, рекомендации по использованию системы заданий и их оценки. Все задания построены на основе реальных жизненных ситуаций;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могут быть использованы в обучающихся целях педагогами на уроках, во внеурочной деятельности, а также администрацией школы для организации внутришкольного мониторинга по оценке ФГ учащихся 5 и 7 классов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693419"/>
            <a:ext cx="3672840" cy="53279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693419"/>
            <a:ext cx="4104132" cy="54711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3490" y="447294"/>
            <a:ext cx="7034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ФОРМИРОВАНИЕ</a:t>
            </a:r>
            <a:r>
              <a:rPr sz="1800" b="1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ФУНКЦИОНАЛЬНОЙ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ГРАМОТНОСТИ</a:t>
            </a:r>
            <a:endParaRPr sz="180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В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ОБРАЗОВАТЕЛЬНОЙ</a:t>
            </a:r>
            <a:r>
              <a:rPr sz="1800" b="1" spc="-2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ОРГАНИЗАЦИИ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2205" y="5724454"/>
            <a:ext cx="3951604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-330" dirty="0">
                <a:solidFill>
                  <a:srgbClr val="001F5F"/>
                </a:solidFill>
                <a:latin typeface="Microsoft Sans Serif"/>
                <a:cs typeface="Microsoft Sans Serif"/>
              </a:rPr>
              <a:t>исследовательские</a:t>
            </a:r>
            <a:r>
              <a:rPr sz="1550" spc="-1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550" spc="-340" dirty="0">
                <a:solidFill>
                  <a:srgbClr val="001F5F"/>
                </a:solidFill>
                <a:latin typeface="Microsoft Sans Serif"/>
                <a:cs typeface="Microsoft Sans Serif"/>
              </a:rPr>
              <a:t>конференции,</a:t>
            </a:r>
            <a:r>
              <a:rPr sz="1550" spc="-1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550" spc="-37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межпредметные</a:t>
            </a:r>
            <a:r>
              <a:rPr sz="1550" spc="-18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550" spc="-385" dirty="0">
                <a:solidFill>
                  <a:srgbClr val="001F5F"/>
                </a:solidFill>
                <a:latin typeface="Microsoft Sans Serif"/>
                <a:cs typeface="Microsoft Sans Serif"/>
              </a:rPr>
              <a:t>марафоны</a:t>
            </a:r>
            <a:r>
              <a:rPr sz="1550" spc="-2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550" spc="-33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550" spc="-1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550" spc="-225" dirty="0">
                <a:solidFill>
                  <a:srgbClr val="001F5F"/>
                </a:solidFill>
                <a:latin typeface="Microsoft Sans Serif"/>
                <a:cs typeface="Microsoft Sans Serif"/>
              </a:rPr>
              <a:t>т.д.).</a:t>
            </a:r>
            <a:endParaRPr sz="155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17182" y="1390650"/>
          <a:ext cx="8498840" cy="45170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7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0">
                <a:tc>
                  <a:txBody>
                    <a:bodyPr/>
                    <a:lstStyle/>
                    <a:p>
                      <a:pPr marL="749935" marR="302895" indent="-241935">
                        <a:lnSpc>
                          <a:spcPct val="131300"/>
                        </a:lnSpc>
                        <a:spcBef>
                          <a:spcPts val="1580"/>
                        </a:spcBef>
                      </a:pPr>
                      <a:r>
                        <a:rPr sz="225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Адми</a:t>
                      </a:r>
                      <a:r>
                        <a:rPr sz="225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22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ист</a:t>
                      </a:r>
                      <a:r>
                        <a:rPr sz="225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22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22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2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ивн</a:t>
                      </a:r>
                      <a:r>
                        <a:rPr sz="225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22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я  </a:t>
                      </a:r>
                      <a:r>
                        <a:rPr sz="2250" b="1" spc="-4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деятельность</a:t>
                      </a:r>
                      <a:endParaRPr sz="2250"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41935">
                        <a:lnSpc>
                          <a:spcPts val="1575"/>
                        </a:lnSpc>
                      </a:pPr>
                      <a:r>
                        <a:rPr sz="1400" spc="-2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Внесение</a:t>
                      </a:r>
                      <a:r>
                        <a:rPr sz="1400" spc="-1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2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изменений  </a:t>
                      </a:r>
                      <a:r>
                        <a:rPr sz="1400" spc="-2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основную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образовательную</a:t>
                      </a:r>
                      <a:r>
                        <a:rPr sz="1400" spc="-8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29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программу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185420" indent="-139700">
                        <a:lnSpc>
                          <a:spcPts val="1635"/>
                        </a:lnSpc>
                        <a:buChar char="•"/>
                        <a:tabLst>
                          <a:tab pos="186055" algn="l"/>
                        </a:tabLst>
                      </a:pPr>
                      <a:r>
                        <a:rPr sz="1450" spc="-3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Включение</a:t>
                      </a:r>
                      <a:r>
                        <a:rPr sz="1450" spc="-19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28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50" spc="-1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3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план</a:t>
                      </a:r>
                      <a:r>
                        <a:rPr sz="1450" spc="-2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30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методической</a:t>
                      </a:r>
                      <a:r>
                        <a:rPr sz="1450" spc="-2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30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работы</a:t>
                      </a:r>
                      <a:r>
                        <a:rPr sz="1450" spc="-204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29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образовательной</a:t>
                      </a:r>
                      <a:r>
                        <a:rPr sz="1450" spc="-1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29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организации</a:t>
                      </a:r>
                      <a:r>
                        <a:rPr sz="1450" spc="-1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29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серии</a:t>
                      </a:r>
                      <a:r>
                        <a:rPr sz="1450" spc="-1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29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семинаров-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  <a:p>
                      <a:pPr marL="231140" marR="842010">
                        <a:lnSpc>
                          <a:spcPct val="101699"/>
                        </a:lnSpc>
                      </a:pPr>
                      <a:r>
                        <a:rPr sz="1450" spc="-29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практикумов,</a:t>
                      </a:r>
                      <a:r>
                        <a:rPr sz="1450" spc="-29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30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направленных</a:t>
                      </a:r>
                      <a:r>
                        <a:rPr sz="1450" spc="-3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на</a:t>
                      </a:r>
                      <a:r>
                        <a:rPr sz="1450" spc="-29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30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совместную</a:t>
                      </a:r>
                      <a:r>
                        <a:rPr sz="1450" spc="-3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28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работу</a:t>
                      </a:r>
                      <a:r>
                        <a:rPr sz="1450" spc="-28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27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всего</a:t>
                      </a:r>
                      <a:r>
                        <a:rPr sz="1450" spc="-27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28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педагогического</a:t>
                      </a:r>
                      <a:r>
                        <a:rPr sz="1450" spc="-28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29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коллектива</a:t>
                      </a:r>
                      <a:r>
                        <a:rPr sz="1450" spc="-29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30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450" spc="-3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фор</a:t>
                      </a:r>
                      <a:r>
                        <a:rPr sz="145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5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ировани</a:t>
                      </a:r>
                      <a:r>
                        <a:rPr sz="145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450" spc="-1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фу</a:t>
                      </a:r>
                      <a:r>
                        <a:rPr sz="145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нкц</a:t>
                      </a:r>
                      <a:r>
                        <a:rPr sz="145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5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онально</a:t>
                      </a:r>
                      <a:r>
                        <a:rPr sz="145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450" spc="-14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45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5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5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50" spc="-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45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5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5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ст</a:t>
                      </a:r>
                      <a:r>
                        <a:rPr sz="1450" spc="-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5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.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  <a:p>
                      <a:pPr marL="231140" marR="593725" indent="-184785">
                        <a:lnSpc>
                          <a:spcPct val="101800"/>
                        </a:lnSpc>
                        <a:spcBef>
                          <a:spcPts val="5"/>
                        </a:spcBef>
                        <a:buChar char="•"/>
                        <a:tabLst>
                          <a:tab pos="186055" algn="l"/>
                        </a:tabLst>
                      </a:pPr>
                      <a:r>
                        <a:rPr sz="1450" spc="-3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Проведение</a:t>
                      </a:r>
                      <a:r>
                        <a:rPr sz="1450" spc="-30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29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внутришкольного</a:t>
                      </a:r>
                      <a:r>
                        <a:rPr sz="1450" spc="-29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29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мониторинга</a:t>
                      </a:r>
                      <a:r>
                        <a:rPr sz="1450" spc="-29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30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сформированности</a:t>
                      </a:r>
                      <a:r>
                        <a:rPr sz="1450" spc="-3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3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функциональной</a:t>
                      </a:r>
                      <a:r>
                        <a:rPr sz="1450" spc="-30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29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грамотности </a:t>
                      </a:r>
                      <a:r>
                        <a:rPr sz="1450" spc="-28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30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учащихся</a:t>
                      </a:r>
                      <a:r>
                        <a:rPr sz="1450" spc="-29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26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50" spc="-24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29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450" spc="-2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3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450" spc="-2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29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9</a:t>
                      </a:r>
                      <a:r>
                        <a:rPr sz="1450" spc="-2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50" spc="-27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класс.</a:t>
                      </a:r>
                      <a:endParaRPr sz="14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17"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  <a:spcBef>
                          <a:spcPts val="2085"/>
                        </a:spcBef>
                      </a:pPr>
                      <a:r>
                        <a:rPr sz="245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Ур</a:t>
                      </a:r>
                      <a:r>
                        <a:rPr sz="245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45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24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24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24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2450" b="1" spc="-2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де</a:t>
                      </a:r>
                      <a:r>
                        <a:rPr sz="24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245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4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45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ль</a:t>
                      </a:r>
                      <a:r>
                        <a:rPr sz="24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но</a:t>
                      </a:r>
                      <a:r>
                        <a:rPr sz="24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24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ть</a:t>
                      </a:r>
                      <a:endParaRPr sz="2450">
                        <a:latin typeface="Arial"/>
                        <a:cs typeface="Arial"/>
                      </a:endParaRPr>
                    </a:p>
                  </a:txBody>
                  <a:tcPr marL="0" marR="0" marT="264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24154" indent="-127635">
                        <a:lnSpc>
                          <a:spcPct val="100000"/>
                        </a:lnSpc>
                        <a:spcBef>
                          <a:spcPts val="1350"/>
                        </a:spcBef>
                        <a:buChar char="•"/>
                        <a:tabLst>
                          <a:tab pos="224790" algn="l"/>
                        </a:tabLst>
                      </a:pPr>
                      <a:r>
                        <a:rPr sz="1950" spc="-68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Решение</a:t>
                      </a:r>
                      <a:r>
                        <a:rPr sz="1950" spc="-29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50" spc="-60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контекстных</a:t>
                      </a:r>
                      <a:r>
                        <a:rPr sz="1950" spc="-29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50" spc="-6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задач</a:t>
                      </a:r>
                      <a:r>
                        <a:rPr sz="1950" spc="-29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50" spc="-58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950" spc="-28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50" spc="-64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рамках</a:t>
                      </a:r>
                      <a:r>
                        <a:rPr sz="1950" spc="-28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50" spc="-60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уроков</a:t>
                      </a:r>
                      <a:r>
                        <a:rPr sz="1950" spc="-28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50" spc="-6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950" spc="-28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50" spc="-64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всем</a:t>
                      </a:r>
                      <a:r>
                        <a:rPr sz="1950" spc="-29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50" spc="-65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предметам</a:t>
                      </a:r>
                      <a:r>
                        <a:rPr sz="1950" spc="-29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50" spc="-59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учебного</a:t>
                      </a:r>
                      <a:r>
                        <a:rPr sz="1950" spc="-29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50" spc="-57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плана.</a:t>
                      </a:r>
                      <a:endParaRPr sz="195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479"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559435" marR="725170" indent="88900">
                        <a:lnSpc>
                          <a:spcPts val="2380"/>
                        </a:lnSpc>
                      </a:pPr>
                      <a:r>
                        <a:rPr sz="2300" b="1" spc="-5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Внеурочная </a:t>
                      </a:r>
                      <a:r>
                        <a:rPr sz="2300" b="1" spc="-509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де</a:t>
                      </a:r>
                      <a:r>
                        <a:rPr sz="230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30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3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льн</a:t>
                      </a:r>
                      <a:r>
                        <a:rPr sz="23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23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3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ь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1194435" indent="-190500">
                        <a:lnSpc>
                          <a:spcPct val="101099"/>
                        </a:lnSpc>
                        <a:spcBef>
                          <a:spcPts val="1405"/>
                        </a:spcBef>
                        <a:buChar char="•"/>
                        <a:tabLst>
                          <a:tab pos="190500" algn="l"/>
                        </a:tabLst>
                      </a:pPr>
                      <a:r>
                        <a:rPr sz="1550" spc="-3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Проектно-исследовательская</a:t>
                      </a:r>
                      <a:r>
                        <a:rPr sz="1550" spc="-3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работа</a:t>
                      </a:r>
                      <a:r>
                        <a:rPr sz="1550" spc="-3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5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r>
                        <a:rPr sz="1550" spc="-34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550" spc="-29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6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активным</a:t>
                      </a:r>
                      <a:r>
                        <a:rPr sz="1550" spc="-35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4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использованием </a:t>
                      </a:r>
                      <a:r>
                        <a:rPr sz="1550" spc="-4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5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метапредметных</a:t>
                      </a:r>
                      <a:r>
                        <a:rPr sz="1550" spc="-3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50" spc="-30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7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межпредметных</a:t>
                      </a:r>
                      <a:r>
                        <a:rPr sz="1550" spc="-3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проектов</a:t>
                      </a:r>
                      <a:r>
                        <a:rPr sz="1550" spc="-3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50" spc="-3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исследований.</a:t>
                      </a:r>
                      <a:endParaRPr sz="1550" dirty="0">
                        <a:latin typeface="Microsoft Sans Serif"/>
                        <a:cs typeface="Microsoft Sans Serif"/>
                      </a:endParaRPr>
                    </a:p>
                    <a:p>
                      <a:pPr marL="189865" indent="-144145">
                        <a:lnSpc>
                          <a:spcPct val="100000"/>
                        </a:lnSpc>
                        <a:spcBef>
                          <a:spcPts val="20"/>
                        </a:spcBef>
                        <a:buChar char="•"/>
                        <a:tabLst>
                          <a:tab pos="190500" algn="l"/>
                        </a:tabLst>
                      </a:pPr>
                      <a:r>
                        <a:rPr sz="1550" spc="-36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Включение</a:t>
                      </a:r>
                      <a:r>
                        <a:rPr sz="1550" spc="-29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50" spc="-14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4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план</a:t>
                      </a:r>
                      <a:r>
                        <a:rPr sz="1550" spc="-204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внеурочной</a:t>
                      </a:r>
                      <a:r>
                        <a:rPr sz="1550" spc="-2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r>
                        <a:rPr sz="1550" spc="-2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образовательной</a:t>
                      </a:r>
                      <a:r>
                        <a:rPr sz="1550" spc="-14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организации</a:t>
                      </a:r>
                      <a:r>
                        <a:rPr sz="1550" spc="-14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образовательных</a:t>
                      </a:r>
                      <a:endParaRPr sz="1550" dirty="0">
                        <a:latin typeface="Microsoft Sans Serif"/>
                        <a:cs typeface="Microsoft Sans Serif"/>
                      </a:endParaRPr>
                    </a:p>
                    <a:p>
                      <a:pPr marL="236854" marR="910590">
                        <a:lnSpc>
                          <a:spcPts val="1739"/>
                        </a:lnSpc>
                        <a:spcBef>
                          <a:spcPts val="325"/>
                        </a:spcBef>
                      </a:pPr>
                      <a:r>
                        <a:rPr sz="1550" spc="-3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событий,</a:t>
                      </a:r>
                      <a:r>
                        <a:rPr sz="1550" spc="-3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4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направленных</a:t>
                      </a:r>
                      <a:r>
                        <a:rPr sz="1550" spc="-34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550" spc="-3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4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совместную</a:t>
                      </a:r>
                      <a:r>
                        <a:rPr sz="1550" spc="-34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работу</a:t>
                      </a:r>
                      <a:r>
                        <a:rPr sz="1550" spc="-3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1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всего</a:t>
                      </a:r>
                      <a:r>
                        <a:rPr sz="1550" spc="-30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педагогического</a:t>
                      </a:r>
                      <a:r>
                        <a:rPr sz="1550" spc="-3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коллектива</a:t>
                      </a:r>
                      <a:r>
                        <a:rPr sz="1550" spc="-33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4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по </a:t>
                      </a:r>
                      <a:r>
                        <a:rPr sz="1550" spc="-3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7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формированию</a:t>
                      </a:r>
                      <a:r>
                        <a:rPr sz="1550" spc="-35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5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функциональной</a:t>
                      </a:r>
                      <a:r>
                        <a:rPr sz="1550" spc="-33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2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грамотности</a:t>
                      </a:r>
                      <a:r>
                        <a:rPr sz="1550" spc="-32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6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(межпредметные</a:t>
                      </a:r>
                      <a:r>
                        <a:rPr sz="1550" spc="-35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недели,</a:t>
                      </a:r>
                      <a:r>
                        <a:rPr sz="1550" spc="-240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50" spc="-315" dirty="0">
                          <a:solidFill>
                            <a:srgbClr val="001F5F"/>
                          </a:solidFill>
                          <a:latin typeface="Microsoft Sans Serif"/>
                          <a:cs typeface="Microsoft Sans Serif"/>
                        </a:rPr>
                        <a:t>учебно-</a:t>
                      </a:r>
                      <a:endParaRPr sz="155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1194" y="332348"/>
            <a:ext cx="6139180" cy="337820"/>
          </a:xfrm>
          <a:custGeom>
            <a:avLst/>
            <a:gdLst/>
            <a:ahLst/>
            <a:cxnLst/>
            <a:rect l="l" t="t" r="r" b="b"/>
            <a:pathLst>
              <a:path w="6139180" h="337820">
                <a:moveTo>
                  <a:pt x="6138871" y="0"/>
                </a:moveTo>
                <a:lnTo>
                  <a:pt x="0" y="0"/>
                </a:lnTo>
                <a:lnTo>
                  <a:pt x="0" y="337549"/>
                </a:lnTo>
                <a:lnTo>
                  <a:pt x="6138871" y="337549"/>
                </a:lnTo>
                <a:lnTo>
                  <a:pt x="6138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1194" y="332348"/>
            <a:ext cx="6139180" cy="612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735"/>
              </a:lnSpc>
            </a:pPr>
            <a:r>
              <a:rPr sz="1450" b="1" spc="-40" dirty="0">
                <a:solidFill>
                  <a:srgbClr val="001F5F"/>
                </a:solidFill>
                <a:latin typeface="Verdana"/>
                <a:cs typeface="Verdana"/>
              </a:rPr>
              <a:t>Взаимодействие</a:t>
            </a:r>
            <a:r>
              <a:rPr sz="1450" b="1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450" b="1" spc="-40" dirty="0">
                <a:solidFill>
                  <a:srgbClr val="001F5F"/>
                </a:solidFill>
                <a:latin typeface="Verdana"/>
                <a:cs typeface="Verdana"/>
              </a:rPr>
              <a:t>общего</a:t>
            </a:r>
            <a:r>
              <a:rPr sz="145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450" b="1" spc="-35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1450" b="1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450" b="1" spc="-40" dirty="0">
                <a:solidFill>
                  <a:srgbClr val="001F5F"/>
                </a:solidFill>
                <a:latin typeface="Verdana"/>
                <a:cs typeface="Verdana"/>
              </a:rPr>
              <a:t>дополнительного</a:t>
            </a:r>
            <a:r>
              <a:rPr sz="145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450" b="1" spc="-40" dirty="0">
                <a:solidFill>
                  <a:srgbClr val="001F5F"/>
                </a:solidFill>
                <a:latin typeface="Verdana"/>
                <a:cs typeface="Verdana"/>
              </a:rPr>
              <a:t>образования</a:t>
            </a:r>
            <a:endParaRPr sz="14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34083" y="669897"/>
            <a:ext cx="6276340" cy="5299075"/>
            <a:chOff x="1434083" y="669897"/>
            <a:chExt cx="6276340" cy="5299075"/>
          </a:xfrm>
        </p:grpSpPr>
        <p:sp>
          <p:nvSpPr>
            <p:cNvPr id="5" name="object 5"/>
            <p:cNvSpPr/>
            <p:nvPr/>
          </p:nvSpPr>
          <p:spPr>
            <a:xfrm>
              <a:off x="1571194" y="669897"/>
              <a:ext cx="6139180" cy="274320"/>
            </a:xfrm>
            <a:custGeom>
              <a:avLst/>
              <a:gdLst/>
              <a:ahLst/>
              <a:cxnLst/>
              <a:rect l="l" t="t" r="r" b="b"/>
              <a:pathLst>
                <a:path w="6139180" h="274319">
                  <a:moveTo>
                    <a:pt x="6138871" y="0"/>
                  </a:moveTo>
                  <a:lnTo>
                    <a:pt x="0" y="0"/>
                  </a:lnTo>
                  <a:lnTo>
                    <a:pt x="0" y="274159"/>
                  </a:lnTo>
                  <a:lnTo>
                    <a:pt x="6138871" y="274159"/>
                  </a:lnTo>
                  <a:lnTo>
                    <a:pt x="61388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4083" y="775414"/>
              <a:ext cx="6258843" cy="519331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46306" y="942714"/>
            <a:ext cx="973455" cy="3422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35"/>
              </a:spcBef>
            </a:pPr>
            <a:r>
              <a:rPr sz="10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Дошкольное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000" b="1" spc="-5" dirty="0">
                <a:solidFill>
                  <a:srgbClr val="C0504D"/>
                </a:solidFill>
                <a:latin typeface="Verdana"/>
                <a:cs typeface="Verdana"/>
              </a:rPr>
              <a:t>образование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2630" y="894908"/>
            <a:ext cx="1149985" cy="4959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2499"/>
              </a:lnSpc>
              <a:spcBef>
                <a:spcPts val="105"/>
              </a:spcBef>
            </a:pPr>
            <a:r>
              <a:rPr sz="10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Общее</a:t>
            </a:r>
            <a:r>
              <a:rPr sz="1000" b="1" spc="-50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образование </a:t>
            </a:r>
            <a:r>
              <a:rPr sz="1000" b="1" spc="-235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Внеурочная </a:t>
            </a:r>
            <a:r>
              <a:rPr sz="1000" b="1" dirty="0">
                <a:solidFill>
                  <a:srgbClr val="C0504D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C0504D"/>
                </a:solidFill>
                <a:latin typeface="Verdana"/>
                <a:cs typeface="Verdana"/>
              </a:rPr>
              <a:t>деятельность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8102" y="975994"/>
            <a:ext cx="964565" cy="3390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5904" marR="5080" indent="-243840">
              <a:lnSpc>
                <a:spcPct val="101899"/>
              </a:lnSpc>
              <a:spcBef>
                <a:spcPts val="110"/>
              </a:spcBef>
            </a:pPr>
            <a:r>
              <a:rPr sz="1000" b="1" dirty="0">
                <a:solidFill>
                  <a:srgbClr val="C0504D"/>
                </a:solidFill>
                <a:latin typeface="Times New Roman"/>
                <a:cs typeface="Times New Roman"/>
              </a:rPr>
              <a:t>Во</a:t>
            </a:r>
            <a:r>
              <a:rPr sz="10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сп</a:t>
            </a:r>
            <a:r>
              <a:rPr sz="1000" b="1" spc="-20" dirty="0">
                <a:solidFill>
                  <a:srgbClr val="C0504D"/>
                </a:solidFill>
                <a:latin typeface="Times New Roman"/>
                <a:cs typeface="Times New Roman"/>
              </a:rPr>
              <a:t>и</a:t>
            </a:r>
            <a:r>
              <a:rPr sz="1000" b="1" spc="5" dirty="0">
                <a:solidFill>
                  <a:srgbClr val="C0504D"/>
                </a:solidFill>
                <a:latin typeface="Times New Roman"/>
                <a:cs typeface="Times New Roman"/>
              </a:rPr>
              <a:t>т</a:t>
            </a:r>
            <a:r>
              <a:rPr sz="1000" b="1" spc="-15" dirty="0">
                <a:solidFill>
                  <a:srgbClr val="C0504D"/>
                </a:solidFill>
                <a:latin typeface="Times New Roman"/>
                <a:cs typeface="Times New Roman"/>
              </a:rPr>
              <a:t>а</a:t>
            </a:r>
            <a:r>
              <a:rPr sz="1000" b="1" spc="5" dirty="0">
                <a:solidFill>
                  <a:srgbClr val="C0504D"/>
                </a:solidFill>
                <a:latin typeface="Times New Roman"/>
                <a:cs typeface="Times New Roman"/>
              </a:rPr>
              <a:t>т</a:t>
            </a:r>
            <a:r>
              <a:rPr sz="10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е</a:t>
            </a:r>
            <a:r>
              <a:rPr sz="1000" b="1" dirty="0">
                <a:solidFill>
                  <a:srgbClr val="C0504D"/>
                </a:solidFill>
                <a:latin typeface="Times New Roman"/>
                <a:cs typeface="Times New Roman"/>
              </a:rPr>
              <a:t>л</a:t>
            </a:r>
            <a:r>
              <a:rPr sz="10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ь</a:t>
            </a:r>
            <a:r>
              <a:rPr sz="1000" b="1" spc="-15" dirty="0">
                <a:solidFill>
                  <a:srgbClr val="C0504D"/>
                </a:solidFill>
                <a:latin typeface="Times New Roman"/>
                <a:cs typeface="Times New Roman"/>
              </a:rPr>
              <a:t>н</a:t>
            </a:r>
            <a:r>
              <a:rPr sz="1000" b="1" dirty="0">
                <a:solidFill>
                  <a:srgbClr val="C0504D"/>
                </a:solidFill>
                <a:latin typeface="Times New Roman"/>
                <a:cs typeface="Times New Roman"/>
              </a:rPr>
              <a:t>а</a:t>
            </a:r>
            <a:r>
              <a:rPr sz="10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я  система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7414" y="939545"/>
            <a:ext cx="981075" cy="3422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b="1" spc="-5" dirty="0">
                <a:solidFill>
                  <a:srgbClr val="C0504D"/>
                </a:solidFill>
                <a:latin typeface="Times New Roman"/>
                <a:cs typeface="Times New Roman"/>
              </a:rPr>
              <a:t>Дополнительное</a:t>
            </a:r>
            <a:endParaRPr sz="100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  <a:spcBef>
                <a:spcPts val="45"/>
              </a:spcBef>
            </a:pPr>
            <a:r>
              <a:rPr sz="1000" b="1" spc="-5" dirty="0">
                <a:solidFill>
                  <a:srgbClr val="C0504D"/>
                </a:solidFill>
                <a:latin typeface="Verdana"/>
                <a:cs typeface="Verdana"/>
              </a:rPr>
              <a:t>образование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7166" y="1706558"/>
            <a:ext cx="990600" cy="4584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5700"/>
              </a:lnSpc>
              <a:spcBef>
                <a:spcPts val="75"/>
              </a:spcBef>
            </a:pP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П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зна</a:t>
            </a:r>
            <a:r>
              <a:rPr sz="900" dirty="0">
                <a:solidFill>
                  <a:srgbClr val="001F5F"/>
                </a:solidFill>
                <a:latin typeface="Verdana"/>
                <a:cs typeface="Verdana"/>
              </a:rPr>
              <a:t>в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а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т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ель</a:t>
            </a:r>
            <a:r>
              <a:rPr sz="900" spc="-15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ое  развитие </a:t>
            </a:r>
            <a:r>
              <a:rPr sz="9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Речевое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4739" y="1809566"/>
            <a:ext cx="1286510" cy="2781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marR="5080" indent="-287020">
              <a:lnSpc>
                <a:spcPct val="102699"/>
              </a:lnSpc>
              <a:spcBef>
                <a:spcPts val="110"/>
              </a:spcBef>
            </a:pPr>
            <a:r>
              <a:rPr sz="800" spc="-5" dirty="0">
                <a:solidFill>
                  <a:srgbClr val="001F5F"/>
                </a:solidFill>
                <a:latin typeface="Verdana"/>
                <a:cs typeface="Verdana"/>
              </a:rPr>
              <a:t>Общеинтеллектуальное </a:t>
            </a:r>
            <a:r>
              <a:rPr sz="800" spc="-27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001F5F"/>
                </a:solidFill>
                <a:latin typeface="Verdana"/>
                <a:cs typeface="Verdana"/>
              </a:rPr>
              <a:t>направление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19313" y="1866616"/>
            <a:ext cx="79057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«Интеллект»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87746" y="1706558"/>
            <a:ext cx="805815" cy="4584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5700"/>
              </a:lnSpc>
              <a:spcBef>
                <a:spcPts val="75"/>
              </a:spcBef>
            </a:pP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Ест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е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ст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ве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900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-  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научная, 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 техническая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2010" y="2629271"/>
            <a:ext cx="939800" cy="4565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Художественно</a:t>
            </a:r>
            <a:endParaRPr sz="900">
              <a:latin typeface="Verdana"/>
              <a:cs typeface="Verdana"/>
            </a:endParaRPr>
          </a:p>
          <a:p>
            <a:pPr marL="200025" marR="45720" indent="-146685">
              <a:lnSpc>
                <a:spcPct val="105100"/>
              </a:lnSpc>
            </a:pP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-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эс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т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е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ти</a:t>
            </a:r>
            <a:r>
              <a:rPr sz="900" spc="-15" dirty="0">
                <a:solidFill>
                  <a:srgbClr val="001F5F"/>
                </a:solidFill>
                <a:latin typeface="Verdana"/>
                <a:cs typeface="Verdana"/>
              </a:rPr>
              <a:t>ч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е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с</a:t>
            </a:r>
            <a:r>
              <a:rPr sz="900" spc="-15" dirty="0">
                <a:solidFill>
                  <a:srgbClr val="001F5F"/>
                </a:solidFill>
                <a:latin typeface="Verdana"/>
                <a:cs typeface="Verdana"/>
              </a:rPr>
              <a:t>к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ое  развитие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68607" y="2629271"/>
            <a:ext cx="1033144" cy="3124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8270" marR="5080" indent="-116205">
              <a:lnSpc>
                <a:spcPct val="105100"/>
              </a:lnSpc>
              <a:spcBef>
                <a:spcPts val="80"/>
              </a:spcBef>
            </a:pP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Об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ще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ку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льт</a:t>
            </a:r>
            <a:r>
              <a:rPr sz="900" spc="-15" dirty="0">
                <a:solidFill>
                  <a:srgbClr val="001F5F"/>
                </a:solidFill>
                <a:latin typeface="Verdana"/>
                <a:cs typeface="Verdana"/>
              </a:rPr>
              <a:t>у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р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900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е  направление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43689" y="2765559"/>
            <a:ext cx="71945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«Культура»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55754" y="2711678"/>
            <a:ext cx="899794" cy="280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marR="5080" indent="-10795">
              <a:lnSpc>
                <a:spcPct val="104000"/>
              </a:lnSpc>
              <a:spcBef>
                <a:spcPts val="95"/>
              </a:spcBef>
            </a:pPr>
            <a:r>
              <a:rPr sz="800" dirty="0">
                <a:solidFill>
                  <a:srgbClr val="001F5F"/>
                </a:solidFill>
                <a:latin typeface="Verdana"/>
                <a:cs typeface="Verdana"/>
              </a:rPr>
              <a:t>Ху</a:t>
            </a:r>
            <a:r>
              <a:rPr sz="800" spc="-10" dirty="0">
                <a:solidFill>
                  <a:srgbClr val="001F5F"/>
                </a:solidFill>
                <a:latin typeface="Verdana"/>
                <a:cs typeface="Verdana"/>
              </a:rPr>
              <a:t>д</a:t>
            </a:r>
            <a:r>
              <a:rPr sz="800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800" spc="-10" dirty="0">
                <a:solidFill>
                  <a:srgbClr val="001F5F"/>
                </a:solidFill>
                <a:latin typeface="Verdana"/>
                <a:cs typeface="Verdana"/>
              </a:rPr>
              <a:t>ж</a:t>
            </a:r>
            <a:r>
              <a:rPr sz="800" dirty="0">
                <a:solidFill>
                  <a:srgbClr val="001F5F"/>
                </a:solidFill>
                <a:latin typeface="Verdana"/>
                <a:cs typeface="Verdana"/>
              </a:rPr>
              <a:t>ес</a:t>
            </a:r>
            <a:r>
              <a:rPr sz="800" spc="-15" dirty="0">
                <a:solidFill>
                  <a:srgbClr val="001F5F"/>
                </a:solidFill>
                <a:latin typeface="Verdana"/>
                <a:cs typeface="Verdana"/>
              </a:rPr>
              <a:t>т</a:t>
            </a:r>
            <a:r>
              <a:rPr sz="800" dirty="0">
                <a:solidFill>
                  <a:srgbClr val="001F5F"/>
                </a:solidFill>
                <a:latin typeface="Verdana"/>
                <a:cs typeface="Verdana"/>
              </a:rPr>
              <a:t>в</a:t>
            </a:r>
            <a:r>
              <a:rPr sz="800" spc="-10" dirty="0">
                <a:solidFill>
                  <a:srgbClr val="001F5F"/>
                </a:solidFill>
                <a:latin typeface="Verdana"/>
                <a:cs typeface="Verdana"/>
              </a:rPr>
              <a:t>е</a:t>
            </a:r>
            <a:r>
              <a:rPr sz="800" dirty="0">
                <a:solidFill>
                  <a:srgbClr val="001F5F"/>
                </a:solidFill>
                <a:latin typeface="Verdana"/>
                <a:cs typeface="Verdana"/>
              </a:rPr>
              <a:t>нн</a:t>
            </a:r>
            <a:r>
              <a:rPr sz="800" spc="-5" dirty="0">
                <a:solidFill>
                  <a:srgbClr val="001F5F"/>
                </a:solidFill>
                <a:latin typeface="Verdana"/>
                <a:cs typeface="Verdana"/>
              </a:rPr>
              <a:t>а</a:t>
            </a:r>
            <a:r>
              <a:rPr sz="800" dirty="0">
                <a:solidFill>
                  <a:srgbClr val="001F5F"/>
                </a:solidFill>
                <a:latin typeface="Verdana"/>
                <a:cs typeface="Verdana"/>
              </a:rPr>
              <a:t>я  </a:t>
            </a:r>
            <a:r>
              <a:rPr sz="800" spc="-5" dirty="0">
                <a:solidFill>
                  <a:srgbClr val="001F5F"/>
                </a:solidFill>
                <a:latin typeface="Verdana"/>
                <a:cs typeface="Verdana"/>
              </a:rPr>
              <a:t>направленность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32167" y="3511970"/>
            <a:ext cx="727075" cy="311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3345" marR="5080" indent="-81280">
              <a:lnSpc>
                <a:spcPct val="104000"/>
              </a:lnSpc>
              <a:spcBef>
                <a:spcPts val="90"/>
              </a:spcBef>
            </a:pPr>
            <a:r>
              <a:rPr sz="900" spc="-15" dirty="0">
                <a:solidFill>
                  <a:srgbClr val="001F5F"/>
                </a:solidFill>
                <a:latin typeface="Verdana"/>
                <a:cs typeface="Verdana"/>
              </a:rPr>
              <a:t>Ф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изич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е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с</a:t>
            </a:r>
            <a:r>
              <a:rPr sz="900" spc="-15" dirty="0">
                <a:solidFill>
                  <a:srgbClr val="001F5F"/>
                </a:solidFill>
                <a:latin typeface="Verdana"/>
                <a:cs typeface="Verdana"/>
              </a:rPr>
              <a:t>к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ое  развитие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95482" y="3450165"/>
            <a:ext cx="1047750" cy="4584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2540" algn="ctr">
              <a:lnSpc>
                <a:spcPct val="105700"/>
              </a:lnSpc>
              <a:spcBef>
                <a:spcPts val="75"/>
              </a:spcBef>
            </a:pP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Спортивно- </a:t>
            </a:r>
            <a:r>
              <a:rPr sz="9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з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до</a:t>
            </a:r>
            <a:r>
              <a:rPr sz="900" spc="-15" dirty="0">
                <a:solidFill>
                  <a:srgbClr val="001F5F"/>
                </a:solidFill>
                <a:latin typeface="Verdana"/>
                <a:cs typeface="Verdana"/>
              </a:rPr>
              <a:t>р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ов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ит</a:t>
            </a:r>
            <a:r>
              <a:rPr sz="900" spc="-20" dirty="0">
                <a:solidFill>
                  <a:srgbClr val="001F5F"/>
                </a:solidFill>
                <a:latin typeface="Verdana"/>
                <a:cs typeface="Verdana"/>
              </a:rPr>
              <a:t>е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ль</a:t>
            </a:r>
            <a:r>
              <a:rPr sz="900" spc="-15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ое  направление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99509" y="3629241"/>
            <a:ext cx="726440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«Здоровье»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2843" y="3450165"/>
            <a:ext cx="984885" cy="4584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635" algn="ctr">
              <a:lnSpc>
                <a:spcPct val="105700"/>
              </a:lnSpc>
              <a:spcBef>
                <a:spcPts val="75"/>
              </a:spcBef>
            </a:pP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Физкультурно- </a:t>
            </a:r>
            <a:r>
              <a:rPr sz="9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спортивная </a:t>
            </a:r>
            <a:r>
              <a:rPr sz="9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на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прав</a:t>
            </a:r>
            <a:r>
              <a:rPr sz="900" spc="-15" dirty="0">
                <a:solidFill>
                  <a:srgbClr val="001F5F"/>
                </a:solidFill>
                <a:latin typeface="Verdana"/>
                <a:cs typeface="Verdana"/>
              </a:rPr>
              <a:t>л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е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900" spc="-15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ст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ь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81894" y="5119185"/>
            <a:ext cx="963930" cy="408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270" algn="ctr">
              <a:lnSpc>
                <a:spcPct val="104600"/>
              </a:lnSpc>
              <a:spcBef>
                <a:spcPts val="90"/>
              </a:spcBef>
            </a:pPr>
            <a:r>
              <a:rPr sz="800" spc="-5" dirty="0">
                <a:solidFill>
                  <a:srgbClr val="001F5F"/>
                </a:solidFill>
                <a:latin typeface="Verdana"/>
                <a:cs typeface="Verdana"/>
              </a:rPr>
              <a:t>Социально- </a:t>
            </a:r>
            <a:r>
              <a:rPr sz="800" dirty="0">
                <a:solidFill>
                  <a:srgbClr val="001F5F"/>
                </a:solidFill>
                <a:latin typeface="Verdana"/>
                <a:cs typeface="Verdana"/>
              </a:rPr>
              <a:t> к</a:t>
            </a:r>
            <a:r>
              <a:rPr sz="800" spc="-10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800" dirty="0">
                <a:solidFill>
                  <a:srgbClr val="001F5F"/>
                </a:solidFill>
                <a:latin typeface="Verdana"/>
                <a:cs typeface="Verdana"/>
              </a:rPr>
              <a:t>м</a:t>
            </a:r>
            <a:r>
              <a:rPr sz="800" spc="-10" dirty="0">
                <a:solidFill>
                  <a:srgbClr val="001F5F"/>
                </a:solidFill>
                <a:latin typeface="Verdana"/>
                <a:cs typeface="Verdana"/>
              </a:rPr>
              <a:t>м</a:t>
            </a:r>
            <a:r>
              <a:rPr sz="800" dirty="0">
                <a:solidFill>
                  <a:srgbClr val="001F5F"/>
                </a:solidFill>
                <a:latin typeface="Verdana"/>
                <a:cs typeface="Verdana"/>
              </a:rPr>
              <a:t>у</a:t>
            </a:r>
            <a:r>
              <a:rPr sz="800" spc="-10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800" spc="-5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800" dirty="0">
                <a:solidFill>
                  <a:srgbClr val="001F5F"/>
                </a:solidFill>
                <a:latin typeface="Verdana"/>
                <a:cs typeface="Verdana"/>
              </a:rPr>
              <a:t>к</a:t>
            </a:r>
            <a:r>
              <a:rPr sz="800" spc="-5" dirty="0">
                <a:solidFill>
                  <a:srgbClr val="001F5F"/>
                </a:solidFill>
                <a:latin typeface="Verdana"/>
                <a:cs typeface="Verdana"/>
              </a:rPr>
              <a:t>ат</a:t>
            </a:r>
            <a:r>
              <a:rPr sz="800" spc="-15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800" dirty="0">
                <a:solidFill>
                  <a:srgbClr val="001F5F"/>
                </a:solidFill>
                <a:latin typeface="Verdana"/>
                <a:cs typeface="Verdana"/>
              </a:rPr>
              <a:t>в</a:t>
            </a:r>
            <a:r>
              <a:rPr sz="800" spc="-10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800" dirty="0">
                <a:solidFill>
                  <a:srgbClr val="001F5F"/>
                </a:solidFill>
                <a:latin typeface="Verdana"/>
                <a:cs typeface="Verdana"/>
              </a:rPr>
              <a:t>ое  </a:t>
            </a:r>
            <a:r>
              <a:rPr sz="800" spc="-5" dirty="0">
                <a:solidFill>
                  <a:srgbClr val="001F5F"/>
                </a:solidFill>
                <a:latin typeface="Verdana"/>
                <a:cs typeface="Verdana"/>
              </a:rPr>
              <a:t>развитие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73178" y="4341052"/>
            <a:ext cx="844550" cy="4584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33985">
              <a:lnSpc>
                <a:spcPct val="105700"/>
              </a:lnSpc>
              <a:spcBef>
                <a:spcPts val="75"/>
              </a:spcBef>
            </a:pP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Духовно- </a:t>
            </a:r>
            <a:r>
              <a:rPr sz="9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900" dirty="0">
                <a:solidFill>
                  <a:srgbClr val="001F5F"/>
                </a:solidFill>
                <a:latin typeface="Verdana"/>
                <a:cs typeface="Verdana"/>
              </a:rPr>
              <a:t>р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ав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ст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ве</a:t>
            </a:r>
            <a:r>
              <a:rPr sz="900" spc="-15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900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е  направление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40642" y="4510619"/>
            <a:ext cx="59626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«П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а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м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ять»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64894" y="4342637"/>
            <a:ext cx="984885" cy="4565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153670">
              <a:lnSpc>
                <a:spcPct val="105100"/>
              </a:lnSpc>
              <a:spcBef>
                <a:spcPts val="80"/>
              </a:spcBef>
            </a:pP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Туристско- </a:t>
            </a:r>
            <a:r>
              <a:rPr sz="9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краеведческая </a:t>
            </a:r>
            <a:r>
              <a:rPr sz="9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на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прав</a:t>
            </a:r>
            <a:r>
              <a:rPr sz="900" spc="-15" dirty="0">
                <a:solidFill>
                  <a:srgbClr val="001F5F"/>
                </a:solidFill>
                <a:latin typeface="Verdana"/>
                <a:cs typeface="Verdana"/>
              </a:rPr>
              <a:t>л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е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900" spc="-15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ст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ь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89936" y="5421870"/>
            <a:ext cx="820419" cy="457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1270" algn="ctr">
              <a:lnSpc>
                <a:spcPct val="105300"/>
              </a:lnSpc>
              <a:spcBef>
                <a:spcPts val="75"/>
              </a:spcBef>
            </a:pP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Социальное, </a:t>
            </a:r>
            <a:r>
              <a:rPr sz="900" spc="-30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проектная </a:t>
            </a:r>
            <a:r>
              <a:rPr sz="9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деяте</a:t>
            </a:r>
            <a:r>
              <a:rPr sz="900" dirty="0">
                <a:solidFill>
                  <a:srgbClr val="001F5F"/>
                </a:solidFill>
                <a:latin typeface="Verdana"/>
                <a:cs typeface="Verdana"/>
              </a:rPr>
              <a:t>л</a:t>
            </a:r>
            <a:r>
              <a:rPr sz="900" spc="-15" dirty="0">
                <a:solidFill>
                  <a:srgbClr val="001F5F"/>
                </a:solidFill>
                <a:latin typeface="Verdana"/>
                <a:cs typeface="Verdana"/>
              </a:rPr>
              <a:t>ь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900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ст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ь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88297" y="5493183"/>
            <a:ext cx="975994" cy="311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«Безопасность»</a:t>
            </a:r>
            <a:endParaRPr sz="9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«Труд»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41067" y="5333125"/>
            <a:ext cx="984885" cy="457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30810">
              <a:lnSpc>
                <a:spcPct val="105300"/>
              </a:lnSpc>
              <a:spcBef>
                <a:spcPts val="75"/>
              </a:spcBef>
            </a:pP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Социально- </a:t>
            </a:r>
            <a:r>
              <a:rPr sz="9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педагогическая </a:t>
            </a:r>
            <a:r>
              <a:rPr sz="900" spc="-30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на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прав</a:t>
            </a:r>
            <a:r>
              <a:rPr sz="900" spc="-15" dirty="0">
                <a:solidFill>
                  <a:srgbClr val="001F5F"/>
                </a:solidFill>
                <a:latin typeface="Verdana"/>
                <a:cs typeface="Verdana"/>
              </a:rPr>
              <a:t>л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е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900" spc="-15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900" spc="-10" dirty="0">
                <a:solidFill>
                  <a:srgbClr val="001F5F"/>
                </a:solidFill>
                <a:latin typeface="Verdana"/>
                <a:cs typeface="Verdana"/>
              </a:rPr>
              <a:t>ст</a:t>
            </a:r>
            <a:r>
              <a:rPr sz="900" spc="-5" dirty="0">
                <a:solidFill>
                  <a:srgbClr val="001F5F"/>
                </a:solidFill>
                <a:latin typeface="Verdana"/>
                <a:cs typeface="Verdana"/>
              </a:rPr>
              <a:t>ь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617" y="239344"/>
            <a:ext cx="7889875" cy="1185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1F487C"/>
                </a:solidFill>
                <a:latin typeface="Calibri"/>
                <a:cs typeface="Calibri"/>
              </a:rPr>
              <a:t>Ежегодная</a:t>
            </a:r>
            <a:r>
              <a:rPr sz="1600" b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/>
                <a:cs typeface="Calibri"/>
              </a:rPr>
              <a:t>Невская</a:t>
            </a:r>
            <a:r>
              <a:rPr sz="1600" b="1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/>
                <a:cs typeface="Calibri"/>
              </a:rPr>
              <a:t>Образовательная</a:t>
            </a:r>
            <a:r>
              <a:rPr sz="1600" b="1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/>
                <a:cs typeface="Calibri"/>
              </a:rPr>
              <a:t>Ассамблея,</a:t>
            </a:r>
            <a:r>
              <a:rPr sz="1600" b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/>
                <a:cs typeface="Calibri"/>
              </a:rPr>
              <a:t>21-24</a:t>
            </a:r>
            <a:r>
              <a:rPr sz="1600" b="1" spc="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/>
                <a:cs typeface="Calibri"/>
              </a:rPr>
              <a:t>ноября</a:t>
            </a:r>
            <a:r>
              <a:rPr sz="1600" b="1" spc="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/>
                <a:cs typeface="Calibri"/>
              </a:rPr>
              <a:t>2019</a:t>
            </a:r>
            <a:r>
              <a:rPr sz="1600" b="1" spc="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1F487C"/>
                </a:solidFill>
                <a:latin typeface="Calibri"/>
                <a:cs typeface="Calibri"/>
              </a:rPr>
              <a:t>г.,</a:t>
            </a:r>
            <a:r>
              <a:rPr sz="1600" b="1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/>
                <a:cs typeface="Calibri"/>
              </a:rPr>
              <a:t>г.Санкт-Петербург </a:t>
            </a:r>
            <a:r>
              <a:rPr sz="1600" b="1" spc="-3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/>
                <a:cs typeface="Calibri"/>
              </a:rPr>
              <a:t>Всероссийский</a:t>
            </a:r>
            <a:r>
              <a:rPr sz="1600" b="1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/>
                <a:cs typeface="Calibri"/>
              </a:rPr>
              <a:t>конкурс</a:t>
            </a:r>
            <a:r>
              <a:rPr sz="1600" b="1" spc="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/>
                <a:cs typeface="Calibri"/>
              </a:rPr>
              <a:t>«Образовательная</a:t>
            </a:r>
            <a:r>
              <a:rPr sz="1600" b="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/>
                <a:cs typeface="Calibri"/>
              </a:rPr>
              <a:t>организация</a:t>
            </a:r>
            <a:r>
              <a:rPr sz="1600" b="1" spc="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/>
                <a:cs typeface="Calibri"/>
              </a:rPr>
              <a:t>XXI</a:t>
            </a:r>
            <a:r>
              <a:rPr sz="1600" b="1" spc="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/>
                <a:cs typeface="Calibri"/>
              </a:rPr>
              <a:t>века.</a:t>
            </a:r>
            <a:r>
              <a:rPr sz="1600" b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/>
                <a:cs typeface="Calibri"/>
              </a:rPr>
              <a:t>Лига</a:t>
            </a:r>
            <a:r>
              <a:rPr sz="1600" b="1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/>
                <a:cs typeface="Calibri"/>
              </a:rPr>
              <a:t>лидеров</a:t>
            </a:r>
            <a:r>
              <a:rPr sz="1600" b="1" spc="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Calibri"/>
                <a:cs typeface="Calibri"/>
              </a:rPr>
              <a:t>–</a:t>
            </a:r>
            <a:r>
              <a:rPr sz="1600" b="1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Calibri"/>
                <a:cs typeface="Calibri"/>
              </a:rPr>
              <a:t>2019» </a:t>
            </a:r>
            <a:r>
              <a:rPr sz="1600" b="1" spc="-5" dirty="0">
                <a:solidFill>
                  <a:srgbClr val="1F487C"/>
                </a:solidFill>
                <a:latin typeface="Calibri"/>
                <a:cs typeface="Calibri"/>
              </a:rPr>
              <a:t> М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едаль</a:t>
            </a:r>
            <a:r>
              <a:rPr sz="1400" b="1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конкурса</a:t>
            </a:r>
            <a:r>
              <a:rPr sz="1400" b="1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«Образовательная</a:t>
            </a:r>
            <a:r>
              <a:rPr sz="1400" b="1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87C"/>
                </a:solidFill>
                <a:latin typeface="Calibri"/>
                <a:cs typeface="Calibri"/>
              </a:rPr>
              <a:t>организация</a:t>
            </a:r>
            <a:r>
              <a:rPr sz="1400" b="1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XXI</a:t>
            </a:r>
            <a:r>
              <a:rPr sz="1400" b="1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века.</a:t>
            </a:r>
            <a:r>
              <a:rPr sz="1400" b="1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Лига</a:t>
            </a:r>
            <a:r>
              <a:rPr sz="1400" b="1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лидеров</a:t>
            </a:r>
            <a:r>
              <a:rPr sz="1400" b="1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87C"/>
                </a:solidFill>
                <a:latin typeface="Calibri"/>
                <a:cs typeface="Calibri"/>
              </a:rPr>
              <a:t>– 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2019»</a:t>
            </a:r>
            <a:endParaRPr sz="1400">
              <a:latin typeface="Calibri"/>
              <a:cs typeface="Calibri"/>
            </a:endParaRPr>
          </a:p>
          <a:p>
            <a:pPr marL="1887220" marR="1878330" algn="ctr">
              <a:lnSpc>
                <a:spcPct val="100000"/>
              </a:lnSpc>
              <a:spcBef>
                <a:spcPts val="15"/>
              </a:spcBef>
            </a:pPr>
            <a:r>
              <a:rPr sz="1400" b="1" dirty="0">
                <a:solidFill>
                  <a:srgbClr val="1F487C"/>
                </a:solidFill>
                <a:latin typeface="Calibri"/>
                <a:cs typeface="Calibri"/>
              </a:rPr>
              <a:t>Диплом</a:t>
            </a:r>
            <a:r>
              <a:rPr sz="1400" b="1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87C"/>
                </a:solidFill>
                <a:latin typeface="Calibri"/>
                <a:cs typeface="Calibri"/>
              </a:rPr>
              <a:t>в</a:t>
            </a:r>
            <a:r>
              <a:rPr sz="1400" b="1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номинации</a:t>
            </a:r>
            <a:r>
              <a:rPr sz="1400" b="1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«Лучший</a:t>
            </a:r>
            <a:r>
              <a:rPr sz="1400" b="1" spc="2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центр</a:t>
            </a:r>
            <a:r>
              <a:rPr sz="1400" b="1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87C"/>
                </a:solidFill>
                <a:latin typeface="Calibri"/>
                <a:cs typeface="Calibri"/>
              </a:rPr>
              <a:t>образования» </a:t>
            </a:r>
            <a:r>
              <a:rPr sz="1400" b="1" spc="-3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87C"/>
                </a:solidFill>
                <a:latin typeface="Calibri"/>
                <a:cs typeface="Calibri"/>
              </a:rPr>
              <a:t>Знак</a:t>
            </a:r>
            <a:r>
              <a:rPr sz="1400" b="1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87C"/>
                </a:solidFill>
                <a:latin typeface="Calibri"/>
                <a:cs typeface="Calibri"/>
              </a:rPr>
              <a:t>«Эффективный</a:t>
            </a:r>
            <a:r>
              <a:rPr sz="1400" b="1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1F487C"/>
                </a:solidFill>
                <a:latin typeface="Calibri"/>
                <a:cs typeface="Calibri"/>
              </a:rPr>
              <a:t>руководитель</a:t>
            </a:r>
            <a:r>
              <a:rPr sz="1400" b="1" spc="-6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1F487C"/>
                </a:solidFill>
                <a:latin typeface="Calibri"/>
                <a:cs typeface="Calibri"/>
              </a:rPr>
              <a:t>–</a:t>
            </a:r>
            <a:r>
              <a:rPr sz="1400" b="1" spc="-5" dirty="0">
                <a:solidFill>
                  <a:srgbClr val="1F487C"/>
                </a:solidFill>
                <a:latin typeface="Calibri"/>
                <a:cs typeface="Calibri"/>
              </a:rPr>
              <a:t> 2019»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59" y="1412747"/>
            <a:ext cx="8496300" cy="5328285"/>
            <a:chOff x="251459" y="1412747"/>
            <a:chExt cx="8496300" cy="53282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1772411"/>
              <a:ext cx="4568952" cy="28087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9855" y="4005070"/>
              <a:ext cx="5327904" cy="27355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44" y="1412747"/>
              <a:ext cx="2520696" cy="25206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-873" t="-1110" r="84392" b="1110"/>
          <a:stretch/>
        </p:blipFill>
        <p:spPr>
          <a:xfrm>
            <a:off x="176090" y="340202"/>
            <a:ext cx="1424110" cy="932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F3B9F-338E-F8AB-E422-28308F23D61B}"/>
              </a:ext>
            </a:extLst>
          </p:cNvPr>
          <p:cNvSpPr txBox="1"/>
          <p:nvPr/>
        </p:nvSpPr>
        <p:spPr>
          <a:xfrm>
            <a:off x="1828800" y="321541"/>
            <a:ext cx="7139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90EB2"/>
                </a:solidFill>
              </a:rPr>
              <a:t>Функциональная грамотность в контексте национального проекта «Образование»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6CE2C-98CA-2749-B667-F5823EFB8A82}"/>
              </a:ext>
            </a:extLst>
          </p:cNvPr>
          <p:cNvSpPr txBox="1"/>
          <p:nvPr/>
        </p:nvSpPr>
        <p:spPr>
          <a:xfrm>
            <a:off x="678738" y="1828800"/>
            <a:ext cx="82664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90EB2"/>
                </a:solidFill>
              </a:rPr>
              <a:t>Формируя функциональную грамотность обучающихся, мы решаем задачи стратегического развития Российской Федерации:</a:t>
            </a:r>
          </a:p>
          <a:p>
            <a:endParaRPr lang="ru-RU" sz="2000" b="1" dirty="0">
              <a:solidFill>
                <a:srgbClr val="290EB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290EB2"/>
                </a:solidFill>
              </a:rPr>
              <a:t>Усиление позиций Российской Федерации в глобальной конкуренции путем развития человеческого потенциала как основного фактора экономического развития;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290EB2"/>
                </a:solidFill>
              </a:rPr>
              <a:t>Технологическое первенство на мировой арене, усиление роли инноваций в социально-экономическом развитии.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290EB2"/>
              </a:solidFill>
            </a:endParaRPr>
          </a:p>
          <a:p>
            <a:pPr algn="ctr"/>
            <a:r>
              <a:rPr lang="ru-RU" sz="2400" b="1" dirty="0">
                <a:solidFill>
                  <a:srgbClr val="290EB2"/>
                </a:solidFill>
              </a:rPr>
              <a:t>ФУНКЦИОНАЛЬНАЯ ГРАМОТНОСТЬ –</a:t>
            </a:r>
          </a:p>
          <a:p>
            <a:pPr algn="ctr"/>
            <a:r>
              <a:rPr lang="ru-RU" sz="2400" b="1" dirty="0">
                <a:solidFill>
                  <a:srgbClr val="290EB2"/>
                </a:solidFill>
              </a:rPr>
              <a:t>ОСНОВА ЖИЗНЕННОЙ И ПРОФЕССИОНАЛЬНОЙ УСПЕШНОСТИ ВЫПУСКНИКОВ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3191" y="1339596"/>
            <a:ext cx="8491855" cy="2011680"/>
            <a:chOff x="393191" y="1339596"/>
            <a:chExt cx="8491855" cy="2011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91" y="1339596"/>
              <a:ext cx="8491728" cy="20025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771" y="1397508"/>
              <a:ext cx="8417052" cy="19537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9099" y="1365504"/>
              <a:ext cx="8389620" cy="1900555"/>
            </a:xfrm>
            <a:custGeom>
              <a:avLst/>
              <a:gdLst/>
              <a:ahLst/>
              <a:cxnLst/>
              <a:rect l="l" t="t" r="r" b="b"/>
              <a:pathLst>
                <a:path w="8389620" h="1900554">
                  <a:moveTo>
                    <a:pt x="8232775" y="0"/>
                  </a:moveTo>
                  <a:lnTo>
                    <a:pt x="156806" y="0"/>
                  </a:lnTo>
                  <a:lnTo>
                    <a:pt x="107244" y="7996"/>
                  </a:lnTo>
                  <a:lnTo>
                    <a:pt x="64199" y="30264"/>
                  </a:lnTo>
                  <a:lnTo>
                    <a:pt x="30254" y="64218"/>
                  </a:lnTo>
                  <a:lnTo>
                    <a:pt x="7994" y="107273"/>
                  </a:lnTo>
                  <a:lnTo>
                    <a:pt x="0" y="156845"/>
                  </a:lnTo>
                  <a:lnTo>
                    <a:pt x="0" y="1743583"/>
                  </a:lnTo>
                  <a:lnTo>
                    <a:pt x="7994" y="1793154"/>
                  </a:lnTo>
                  <a:lnTo>
                    <a:pt x="30254" y="1836209"/>
                  </a:lnTo>
                  <a:lnTo>
                    <a:pt x="64199" y="1870163"/>
                  </a:lnTo>
                  <a:lnTo>
                    <a:pt x="107244" y="1892431"/>
                  </a:lnTo>
                  <a:lnTo>
                    <a:pt x="156806" y="1900428"/>
                  </a:lnTo>
                  <a:lnTo>
                    <a:pt x="8232775" y="1900428"/>
                  </a:lnTo>
                  <a:lnTo>
                    <a:pt x="8282346" y="1892431"/>
                  </a:lnTo>
                  <a:lnTo>
                    <a:pt x="8325401" y="1870163"/>
                  </a:lnTo>
                  <a:lnTo>
                    <a:pt x="8359355" y="1836209"/>
                  </a:lnTo>
                  <a:lnTo>
                    <a:pt x="8381623" y="1793154"/>
                  </a:lnTo>
                  <a:lnTo>
                    <a:pt x="8389620" y="1743583"/>
                  </a:lnTo>
                  <a:lnTo>
                    <a:pt x="8389620" y="156845"/>
                  </a:lnTo>
                  <a:lnTo>
                    <a:pt x="8381623" y="107273"/>
                  </a:lnTo>
                  <a:lnTo>
                    <a:pt x="8359355" y="64218"/>
                  </a:lnTo>
                  <a:lnTo>
                    <a:pt x="8325401" y="30264"/>
                  </a:lnTo>
                  <a:lnTo>
                    <a:pt x="8282346" y="7996"/>
                  </a:lnTo>
                  <a:lnTo>
                    <a:pt x="8232775" y="0"/>
                  </a:lnTo>
                  <a:close/>
                </a:path>
              </a:pathLst>
            </a:custGeom>
            <a:solidFill>
              <a:srgbClr val="8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49324" y="263652"/>
            <a:ext cx="6605270" cy="897890"/>
            <a:chOff x="1449324" y="263652"/>
            <a:chExt cx="6605270" cy="8978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9324" y="263652"/>
              <a:ext cx="6605016" cy="8732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6712" y="304812"/>
              <a:ext cx="5795772" cy="8564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75232" y="289560"/>
              <a:ext cx="6503034" cy="771525"/>
            </a:xfrm>
            <a:custGeom>
              <a:avLst/>
              <a:gdLst/>
              <a:ahLst/>
              <a:cxnLst/>
              <a:rect l="l" t="t" r="r" b="b"/>
              <a:pathLst>
                <a:path w="6503034" h="771525">
                  <a:moveTo>
                    <a:pt x="6439281" y="0"/>
                  </a:moveTo>
                  <a:lnTo>
                    <a:pt x="63627" y="0"/>
                  </a:lnTo>
                  <a:lnTo>
                    <a:pt x="38844" y="4994"/>
                  </a:lnTo>
                  <a:lnTo>
                    <a:pt x="18621" y="18621"/>
                  </a:lnTo>
                  <a:lnTo>
                    <a:pt x="4994" y="38844"/>
                  </a:lnTo>
                  <a:lnTo>
                    <a:pt x="0" y="63626"/>
                  </a:lnTo>
                  <a:lnTo>
                    <a:pt x="0" y="707517"/>
                  </a:lnTo>
                  <a:lnTo>
                    <a:pt x="4994" y="732299"/>
                  </a:lnTo>
                  <a:lnTo>
                    <a:pt x="18621" y="752522"/>
                  </a:lnTo>
                  <a:lnTo>
                    <a:pt x="38844" y="766149"/>
                  </a:lnTo>
                  <a:lnTo>
                    <a:pt x="63627" y="771144"/>
                  </a:lnTo>
                  <a:lnTo>
                    <a:pt x="6439281" y="771144"/>
                  </a:lnTo>
                  <a:lnTo>
                    <a:pt x="6464063" y="766149"/>
                  </a:lnTo>
                  <a:lnTo>
                    <a:pt x="6484286" y="752522"/>
                  </a:lnTo>
                  <a:lnTo>
                    <a:pt x="6497913" y="732299"/>
                  </a:lnTo>
                  <a:lnTo>
                    <a:pt x="6502908" y="707517"/>
                  </a:lnTo>
                  <a:lnTo>
                    <a:pt x="6502908" y="63626"/>
                  </a:lnTo>
                  <a:lnTo>
                    <a:pt x="6497913" y="38844"/>
                  </a:lnTo>
                  <a:lnTo>
                    <a:pt x="6484286" y="18621"/>
                  </a:lnTo>
                  <a:lnTo>
                    <a:pt x="6464063" y="4994"/>
                  </a:lnTo>
                  <a:lnTo>
                    <a:pt x="6439281" y="0"/>
                  </a:lnTo>
                  <a:close/>
                </a:path>
              </a:pathLst>
            </a:custGeom>
            <a:solidFill>
              <a:srgbClr val="8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37333" y="381761"/>
            <a:ext cx="5378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3945" marR="5080" indent="-10718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Приказ</a:t>
            </a:r>
            <a:r>
              <a:rPr sz="1800" b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00"/>
                </a:solidFill>
                <a:latin typeface="Arial"/>
                <a:cs typeface="Arial"/>
              </a:rPr>
              <a:t>Министерства</a:t>
            </a:r>
            <a:r>
              <a:rPr sz="1800" b="1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0000"/>
                </a:solidFill>
                <a:latin typeface="Arial"/>
                <a:cs typeface="Arial"/>
              </a:rPr>
              <a:t>образования</a:t>
            </a:r>
            <a:r>
              <a:rPr sz="1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sz="1800" b="1" spc="-10" dirty="0">
                <a:solidFill>
                  <a:srgbClr val="000000"/>
                </a:solidFill>
                <a:latin typeface="Arial"/>
                <a:cs typeface="Arial"/>
              </a:rPr>
              <a:t>науки</a:t>
            </a:r>
            <a:r>
              <a:rPr sz="1800" b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00"/>
                </a:solidFill>
                <a:latin typeface="Arial"/>
                <a:cs typeface="Arial"/>
              </a:rPr>
              <a:t>РФ </a:t>
            </a:r>
            <a:r>
              <a:rPr sz="1800" b="1" spc="-4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0000"/>
                </a:solidFill>
                <a:latin typeface="Arial"/>
                <a:cs typeface="Arial"/>
              </a:rPr>
              <a:t>от</a:t>
            </a:r>
            <a:r>
              <a:rPr sz="1800" b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00"/>
                </a:solidFill>
                <a:latin typeface="Arial"/>
                <a:cs typeface="Arial"/>
              </a:rPr>
              <a:t>15 декабря 2016</a:t>
            </a:r>
            <a:r>
              <a:rPr sz="1800"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000000"/>
                </a:solidFill>
                <a:latin typeface="Arial"/>
                <a:cs typeface="Arial"/>
              </a:rPr>
              <a:t>г.</a:t>
            </a:r>
            <a:r>
              <a:rPr sz="1800" b="1" dirty="0">
                <a:solidFill>
                  <a:srgbClr val="000000"/>
                </a:solidFill>
                <a:latin typeface="Arial"/>
                <a:cs typeface="Arial"/>
              </a:rPr>
              <a:t> № </a:t>
            </a:r>
            <a:r>
              <a:rPr sz="1800" b="1" spc="-10" dirty="0">
                <a:solidFill>
                  <a:srgbClr val="000000"/>
                </a:solidFill>
                <a:latin typeface="Arial"/>
                <a:cs typeface="Arial"/>
              </a:rPr>
              <a:t>1598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22247" y="3396996"/>
            <a:ext cx="6722745" cy="899160"/>
            <a:chOff x="1222247" y="3396996"/>
            <a:chExt cx="6722745" cy="89916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2247" y="3396996"/>
              <a:ext cx="6678168" cy="8732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5107" y="3439680"/>
              <a:ext cx="6699504" cy="8564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48155" y="3422904"/>
              <a:ext cx="6576059" cy="771525"/>
            </a:xfrm>
            <a:custGeom>
              <a:avLst/>
              <a:gdLst/>
              <a:ahLst/>
              <a:cxnLst/>
              <a:rect l="l" t="t" r="r" b="b"/>
              <a:pathLst>
                <a:path w="6576059" h="771525">
                  <a:moveTo>
                    <a:pt x="6512433" y="0"/>
                  </a:moveTo>
                  <a:lnTo>
                    <a:pt x="63627" y="0"/>
                  </a:lnTo>
                  <a:lnTo>
                    <a:pt x="38844" y="4994"/>
                  </a:lnTo>
                  <a:lnTo>
                    <a:pt x="18621" y="18621"/>
                  </a:lnTo>
                  <a:lnTo>
                    <a:pt x="4994" y="38844"/>
                  </a:lnTo>
                  <a:lnTo>
                    <a:pt x="0" y="63626"/>
                  </a:lnTo>
                  <a:lnTo>
                    <a:pt x="0" y="707517"/>
                  </a:lnTo>
                  <a:lnTo>
                    <a:pt x="4994" y="732299"/>
                  </a:lnTo>
                  <a:lnTo>
                    <a:pt x="18621" y="752522"/>
                  </a:lnTo>
                  <a:lnTo>
                    <a:pt x="38844" y="766149"/>
                  </a:lnTo>
                  <a:lnTo>
                    <a:pt x="63627" y="771144"/>
                  </a:lnTo>
                  <a:lnTo>
                    <a:pt x="6512433" y="771144"/>
                  </a:lnTo>
                  <a:lnTo>
                    <a:pt x="6537215" y="766149"/>
                  </a:lnTo>
                  <a:lnTo>
                    <a:pt x="6557438" y="752522"/>
                  </a:lnTo>
                  <a:lnTo>
                    <a:pt x="6571065" y="732299"/>
                  </a:lnTo>
                  <a:lnTo>
                    <a:pt x="6576060" y="707517"/>
                  </a:lnTo>
                  <a:lnTo>
                    <a:pt x="6576060" y="63626"/>
                  </a:lnTo>
                  <a:lnTo>
                    <a:pt x="6571065" y="38844"/>
                  </a:lnTo>
                  <a:lnTo>
                    <a:pt x="6557438" y="18621"/>
                  </a:lnTo>
                  <a:lnTo>
                    <a:pt x="6537215" y="4994"/>
                  </a:lnTo>
                  <a:lnTo>
                    <a:pt x="6512433" y="0"/>
                  </a:lnTo>
                  <a:close/>
                </a:path>
              </a:pathLst>
            </a:custGeom>
            <a:solidFill>
              <a:srgbClr val="8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12749" y="1474089"/>
            <a:ext cx="7997190" cy="261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 marR="29654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Microsoft Sans Serif"/>
                <a:cs typeface="Microsoft Sans Serif"/>
              </a:rPr>
              <a:t>"Об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утверждении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Комплекса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мер,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направленных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систематическое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обновление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содержания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общего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образования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основе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результатов</a:t>
            </a:r>
            <a:endParaRPr sz="18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мониторинговых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исследований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учетом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современных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достижений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науки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технологий,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изменений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запросов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учащихся</a:t>
            </a:r>
            <a:r>
              <a:rPr sz="1800" spc="5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общества,</a:t>
            </a:r>
            <a:endParaRPr sz="1800">
              <a:latin typeface="Microsoft Sans Serif"/>
              <a:cs typeface="Microsoft Sans Serif"/>
            </a:endParaRPr>
          </a:p>
          <a:p>
            <a:pPr marL="1270" algn="ctr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ориентированности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применение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знаний,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умений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и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навыков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реальных</a:t>
            </a:r>
            <a:endParaRPr sz="1800">
              <a:latin typeface="Microsoft Sans Serif"/>
              <a:cs typeface="Microsoft Sans Serif"/>
            </a:endParaRPr>
          </a:p>
          <a:p>
            <a:pPr marL="4445" algn="ctr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жизненных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условиях"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Microsoft Sans Serif"/>
              <a:cs typeface="Microsoft Sans Serif"/>
            </a:endParaRPr>
          </a:p>
          <a:p>
            <a:pPr marL="2210435" marR="941705" indent="-141478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Основными</a:t>
            </a:r>
            <a:r>
              <a:rPr sz="1800" b="1" spc="-5" dirty="0">
                <a:latin typeface="Arial"/>
                <a:cs typeface="Arial"/>
              </a:rPr>
              <a:t> ориентирами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для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оценки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качества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общего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образования</a:t>
            </a:r>
            <a:r>
              <a:rPr sz="1800" b="1" dirty="0">
                <a:latin typeface="Arial"/>
                <a:cs typeface="Arial"/>
              </a:rPr>
              <a:t> в </a:t>
            </a:r>
            <a:r>
              <a:rPr sz="1800" b="1" spc="-15" dirty="0">
                <a:latin typeface="Arial"/>
                <a:cs typeface="Arial"/>
              </a:rPr>
              <a:t>России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служат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7491" y="4724387"/>
            <a:ext cx="3728085" cy="1991995"/>
            <a:chOff x="507491" y="4724387"/>
            <a:chExt cx="3728085" cy="199199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7491" y="4735055"/>
              <a:ext cx="3727704" cy="19095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791" y="4724387"/>
              <a:ext cx="3558540" cy="199186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33399" y="4760975"/>
              <a:ext cx="3625850" cy="1807845"/>
            </a:xfrm>
            <a:custGeom>
              <a:avLst/>
              <a:gdLst/>
              <a:ahLst/>
              <a:cxnLst/>
              <a:rect l="l" t="t" r="r" b="b"/>
              <a:pathLst>
                <a:path w="3625850" h="1807845">
                  <a:moveTo>
                    <a:pt x="3476498" y="0"/>
                  </a:moveTo>
                  <a:lnTo>
                    <a:pt x="149136" y="0"/>
                  </a:lnTo>
                  <a:lnTo>
                    <a:pt x="101995" y="7605"/>
                  </a:lnTo>
                  <a:lnTo>
                    <a:pt x="61055" y="28781"/>
                  </a:lnTo>
                  <a:lnTo>
                    <a:pt x="28772" y="61063"/>
                  </a:lnTo>
                  <a:lnTo>
                    <a:pt x="7602" y="101990"/>
                  </a:lnTo>
                  <a:lnTo>
                    <a:pt x="0" y="149098"/>
                  </a:lnTo>
                  <a:lnTo>
                    <a:pt x="0" y="1658327"/>
                  </a:lnTo>
                  <a:lnTo>
                    <a:pt x="7602" y="1705464"/>
                  </a:lnTo>
                  <a:lnTo>
                    <a:pt x="28772" y="1746403"/>
                  </a:lnTo>
                  <a:lnTo>
                    <a:pt x="61055" y="1778687"/>
                  </a:lnTo>
                  <a:lnTo>
                    <a:pt x="101995" y="1799860"/>
                  </a:lnTo>
                  <a:lnTo>
                    <a:pt x="149136" y="1807464"/>
                  </a:lnTo>
                  <a:lnTo>
                    <a:pt x="3476498" y="1807464"/>
                  </a:lnTo>
                  <a:lnTo>
                    <a:pt x="3523605" y="1799860"/>
                  </a:lnTo>
                  <a:lnTo>
                    <a:pt x="3564532" y="1778687"/>
                  </a:lnTo>
                  <a:lnTo>
                    <a:pt x="3596814" y="1746403"/>
                  </a:lnTo>
                  <a:lnTo>
                    <a:pt x="3617990" y="1705464"/>
                  </a:lnTo>
                  <a:lnTo>
                    <a:pt x="3625596" y="1658327"/>
                  </a:lnTo>
                  <a:lnTo>
                    <a:pt x="3625596" y="149098"/>
                  </a:lnTo>
                  <a:lnTo>
                    <a:pt x="3617990" y="101990"/>
                  </a:lnTo>
                  <a:lnTo>
                    <a:pt x="3596814" y="61063"/>
                  </a:lnTo>
                  <a:lnTo>
                    <a:pt x="3564532" y="28781"/>
                  </a:lnTo>
                  <a:lnTo>
                    <a:pt x="3523605" y="7605"/>
                  </a:lnTo>
                  <a:lnTo>
                    <a:pt x="3476498" y="0"/>
                  </a:lnTo>
                  <a:close/>
                </a:path>
              </a:pathLst>
            </a:custGeom>
            <a:solidFill>
              <a:srgbClr val="8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56919" y="4795520"/>
            <a:ext cx="317754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Национальные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стандарты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415" dirty="0">
                <a:latin typeface="Microsoft Sans Serif"/>
                <a:cs typeface="Microsoft Sans Serif"/>
              </a:rPr>
              <a:t>–</a:t>
            </a:r>
            <a:endParaRPr sz="16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планируемые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образовательные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результаты,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заданные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Федеральных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государственных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образовательных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стандартах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общего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образования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(по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уровням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образования)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832603" y="4724387"/>
            <a:ext cx="3944620" cy="1991995"/>
            <a:chOff x="4832603" y="4724387"/>
            <a:chExt cx="3944620" cy="199199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32603" y="4735055"/>
              <a:ext cx="3944111" cy="19095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84063" y="4724387"/>
              <a:ext cx="3499103" cy="199186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858511" y="4760975"/>
              <a:ext cx="3842385" cy="1807845"/>
            </a:xfrm>
            <a:custGeom>
              <a:avLst/>
              <a:gdLst/>
              <a:ahLst/>
              <a:cxnLst/>
              <a:rect l="l" t="t" r="r" b="b"/>
              <a:pathLst>
                <a:path w="3842384" h="1807845">
                  <a:moveTo>
                    <a:pt x="3692906" y="0"/>
                  </a:moveTo>
                  <a:lnTo>
                    <a:pt x="149098" y="0"/>
                  </a:lnTo>
                  <a:lnTo>
                    <a:pt x="101990" y="7605"/>
                  </a:lnTo>
                  <a:lnTo>
                    <a:pt x="61063" y="28781"/>
                  </a:lnTo>
                  <a:lnTo>
                    <a:pt x="28781" y="61063"/>
                  </a:lnTo>
                  <a:lnTo>
                    <a:pt x="7605" y="101990"/>
                  </a:lnTo>
                  <a:lnTo>
                    <a:pt x="0" y="149098"/>
                  </a:lnTo>
                  <a:lnTo>
                    <a:pt x="0" y="1658327"/>
                  </a:lnTo>
                  <a:lnTo>
                    <a:pt x="7605" y="1705468"/>
                  </a:lnTo>
                  <a:lnTo>
                    <a:pt x="28781" y="1746408"/>
                  </a:lnTo>
                  <a:lnTo>
                    <a:pt x="61063" y="1778691"/>
                  </a:lnTo>
                  <a:lnTo>
                    <a:pt x="101990" y="1799861"/>
                  </a:lnTo>
                  <a:lnTo>
                    <a:pt x="149098" y="1807464"/>
                  </a:lnTo>
                  <a:lnTo>
                    <a:pt x="3692906" y="1807464"/>
                  </a:lnTo>
                  <a:lnTo>
                    <a:pt x="3740013" y="1799861"/>
                  </a:lnTo>
                  <a:lnTo>
                    <a:pt x="3780940" y="1778691"/>
                  </a:lnTo>
                  <a:lnTo>
                    <a:pt x="3813222" y="1746408"/>
                  </a:lnTo>
                  <a:lnTo>
                    <a:pt x="3834398" y="1705468"/>
                  </a:lnTo>
                  <a:lnTo>
                    <a:pt x="3842004" y="1658327"/>
                  </a:lnTo>
                  <a:lnTo>
                    <a:pt x="3842004" y="149098"/>
                  </a:lnTo>
                  <a:lnTo>
                    <a:pt x="3834398" y="101990"/>
                  </a:lnTo>
                  <a:lnTo>
                    <a:pt x="3813222" y="61063"/>
                  </a:lnTo>
                  <a:lnTo>
                    <a:pt x="3780940" y="28781"/>
                  </a:lnTo>
                  <a:lnTo>
                    <a:pt x="3740013" y="7605"/>
                  </a:lnTo>
                  <a:lnTo>
                    <a:pt x="3692906" y="0"/>
                  </a:lnTo>
                  <a:close/>
                </a:path>
              </a:pathLst>
            </a:custGeom>
            <a:solidFill>
              <a:srgbClr val="8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220715" y="4795520"/>
            <a:ext cx="311785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Microsoft Sans Serif"/>
                <a:cs typeface="Microsoft Sans Serif"/>
              </a:rPr>
              <a:t>Международные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стандарты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415" dirty="0">
                <a:latin typeface="Microsoft Sans Serif"/>
                <a:cs typeface="Microsoft Sans Serif"/>
              </a:rPr>
              <a:t>– </a:t>
            </a:r>
            <a:r>
              <a:rPr sz="1600" spc="4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образовательные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результаты, 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заданные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международных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документах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(«Навыки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21 </a:t>
            </a:r>
            <a:r>
              <a:rPr sz="1600" spc="-20" dirty="0">
                <a:latin typeface="Microsoft Sans Serif"/>
                <a:cs typeface="Microsoft Sans Serif"/>
              </a:rPr>
              <a:t>века»</a:t>
            </a:r>
            <a:r>
              <a:rPr sz="1600" spc="-5" dirty="0">
                <a:latin typeface="Microsoft Sans Serif"/>
                <a:cs typeface="Microsoft Sans Serif"/>
              </a:rPr>
              <a:t> 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концептуальная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рамка 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образовательных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результатов 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ОЭСР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2030)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179320" y="4261103"/>
            <a:ext cx="4521835" cy="441959"/>
            <a:chOff x="2179320" y="4261103"/>
            <a:chExt cx="4521835" cy="441959"/>
          </a:xfrm>
        </p:grpSpPr>
        <p:sp>
          <p:nvSpPr>
            <p:cNvPr id="27" name="object 27"/>
            <p:cNvSpPr/>
            <p:nvPr/>
          </p:nvSpPr>
          <p:spPr>
            <a:xfrm>
              <a:off x="2192274" y="4281677"/>
              <a:ext cx="364490" cy="408940"/>
            </a:xfrm>
            <a:custGeom>
              <a:avLst/>
              <a:gdLst/>
              <a:ahLst/>
              <a:cxnLst/>
              <a:rect l="l" t="t" r="r" b="b"/>
              <a:pathLst>
                <a:path w="364489" h="408939">
                  <a:moveTo>
                    <a:pt x="273176" y="0"/>
                  </a:moveTo>
                  <a:lnTo>
                    <a:pt x="91058" y="0"/>
                  </a:lnTo>
                  <a:lnTo>
                    <a:pt x="91058" y="226314"/>
                  </a:lnTo>
                  <a:lnTo>
                    <a:pt x="0" y="226314"/>
                  </a:lnTo>
                  <a:lnTo>
                    <a:pt x="182118" y="408432"/>
                  </a:lnTo>
                  <a:lnTo>
                    <a:pt x="364236" y="226314"/>
                  </a:lnTo>
                  <a:lnTo>
                    <a:pt x="273176" y="226314"/>
                  </a:lnTo>
                  <a:lnTo>
                    <a:pt x="27317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92274" y="4281677"/>
              <a:ext cx="364490" cy="408940"/>
            </a:xfrm>
            <a:custGeom>
              <a:avLst/>
              <a:gdLst/>
              <a:ahLst/>
              <a:cxnLst/>
              <a:rect l="l" t="t" r="r" b="b"/>
              <a:pathLst>
                <a:path w="364489" h="408939">
                  <a:moveTo>
                    <a:pt x="0" y="226314"/>
                  </a:moveTo>
                  <a:lnTo>
                    <a:pt x="91058" y="226314"/>
                  </a:lnTo>
                  <a:lnTo>
                    <a:pt x="91058" y="0"/>
                  </a:lnTo>
                  <a:lnTo>
                    <a:pt x="273176" y="0"/>
                  </a:lnTo>
                  <a:lnTo>
                    <a:pt x="273176" y="226314"/>
                  </a:lnTo>
                  <a:lnTo>
                    <a:pt x="364236" y="226314"/>
                  </a:lnTo>
                  <a:lnTo>
                    <a:pt x="182118" y="408432"/>
                  </a:lnTo>
                  <a:lnTo>
                    <a:pt x="0" y="22631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22314" y="4274057"/>
              <a:ext cx="365760" cy="408940"/>
            </a:xfrm>
            <a:custGeom>
              <a:avLst/>
              <a:gdLst/>
              <a:ahLst/>
              <a:cxnLst/>
              <a:rect l="l" t="t" r="r" b="b"/>
              <a:pathLst>
                <a:path w="365759" h="408939">
                  <a:moveTo>
                    <a:pt x="274319" y="0"/>
                  </a:moveTo>
                  <a:lnTo>
                    <a:pt x="91439" y="0"/>
                  </a:lnTo>
                  <a:lnTo>
                    <a:pt x="91439" y="225552"/>
                  </a:lnTo>
                  <a:lnTo>
                    <a:pt x="0" y="225552"/>
                  </a:lnTo>
                  <a:lnTo>
                    <a:pt x="182880" y="408432"/>
                  </a:lnTo>
                  <a:lnTo>
                    <a:pt x="365760" y="225552"/>
                  </a:lnTo>
                  <a:lnTo>
                    <a:pt x="274319" y="225552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22314" y="4274057"/>
              <a:ext cx="365760" cy="408940"/>
            </a:xfrm>
            <a:custGeom>
              <a:avLst/>
              <a:gdLst/>
              <a:ahLst/>
              <a:cxnLst/>
              <a:rect l="l" t="t" r="r" b="b"/>
              <a:pathLst>
                <a:path w="365759" h="408939">
                  <a:moveTo>
                    <a:pt x="0" y="225552"/>
                  </a:moveTo>
                  <a:lnTo>
                    <a:pt x="91439" y="225552"/>
                  </a:lnTo>
                  <a:lnTo>
                    <a:pt x="91439" y="0"/>
                  </a:lnTo>
                  <a:lnTo>
                    <a:pt x="274319" y="0"/>
                  </a:lnTo>
                  <a:lnTo>
                    <a:pt x="274319" y="225552"/>
                  </a:lnTo>
                  <a:lnTo>
                    <a:pt x="365760" y="225552"/>
                  </a:lnTo>
                  <a:lnTo>
                    <a:pt x="182880" y="408432"/>
                  </a:lnTo>
                  <a:lnTo>
                    <a:pt x="0" y="22555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124799"/>
            <a:ext cx="8855811" cy="9021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93352" y="208093"/>
            <a:ext cx="5939155" cy="7553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760"/>
              </a:lnSpc>
              <a:spcBef>
                <a:spcPts val="290"/>
              </a:spcBef>
            </a:pPr>
            <a:r>
              <a:rPr sz="2400" b="1" spc="-409" dirty="0">
                <a:solidFill>
                  <a:srgbClr val="003366"/>
                </a:solidFill>
                <a:latin typeface="Arial"/>
                <a:cs typeface="Arial"/>
              </a:rPr>
              <a:t>ФУНКЦИОНАЛЬНАЯ</a:t>
            </a:r>
            <a:r>
              <a:rPr sz="2400" b="1" spc="-40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ru-RU" sz="2400" b="1" spc="-405" dirty="0">
                <a:solidFill>
                  <a:srgbClr val="003366"/>
                </a:solidFill>
                <a:latin typeface="Arial"/>
                <a:cs typeface="Arial"/>
              </a:rPr>
              <a:t>    </a:t>
            </a:r>
            <a:r>
              <a:rPr sz="2400" b="1" spc="-400" dirty="0">
                <a:solidFill>
                  <a:srgbClr val="003366"/>
                </a:solidFill>
                <a:latin typeface="Arial"/>
                <a:cs typeface="Arial"/>
              </a:rPr>
              <a:t>ГРАМОТНОСТЬ</a:t>
            </a:r>
            <a:r>
              <a:rPr sz="2400" b="1" spc="-39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lang="ru-RU" sz="2400" b="1" spc="-395" dirty="0">
                <a:solidFill>
                  <a:srgbClr val="003366"/>
                </a:solidFill>
                <a:latin typeface="Arial"/>
                <a:cs typeface="Arial"/>
              </a:rPr>
              <a:t>    </a:t>
            </a:r>
            <a:r>
              <a:rPr sz="2400" b="1" spc="-409" dirty="0">
                <a:solidFill>
                  <a:srgbClr val="003366"/>
                </a:solidFill>
                <a:latin typeface="Arial"/>
                <a:cs typeface="Arial"/>
              </a:rPr>
              <a:t>В</a:t>
            </a:r>
            <a:r>
              <a:rPr sz="2400" b="1" spc="-40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380" dirty="0">
                <a:solidFill>
                  <a:srgbClr val="003366"/>
                </a:solidFill>
                <a:latin typeface="Arial"/>
                <a:cs typeface="Arial"/>
              </a:rPr>
              <a:t>КОНТЕКСТЕ </a:t>
            </a:r>
            <a:r>
              <a:rPr lang="ru-RU" sz="2400" b="1" spc="-380" dirty="0">
                <a:solidFill>
                  <a:srgbClr val="003366"/>
                </a:solidFill>
                <a:latin typeface="Arial"/>
                <a:cs typeface="Arial"/>
              </a:rPr>
              <a:t>     </a:t>
            </a:r>
            <a:r>
              <a:rPr sz="2400" b="1" spc="-6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400" b="1" spc="-415" dirty="0">
                <a:solidFill>
                  <a:srgbClr val="003366"/>
                </a:solidFill>
                <a:latin typeface="Arial"/>
                <a:cs typeface="Arial"/>
              </a:rPr>
              <a:t>ФГОС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931" y="1636450"/>
            <a:ext cx="7103109" cy="130740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3250"/>
              </a:lnSpc>
              <a:spcBef>
                <a:spcPts val="295"/>
              </a:spcBef>
            </a:pPr>
            <a:r>
              <a:rPr sz="2800" spc="-45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Сущ</a:t>
            </a:r>
            <a:r>
              <a:rPr sz="2800" spc="-36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2800" spc="-32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ст</a:t>
            </a:r>
            <a:r>
              <a:rPr sz="2800" spc="-36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2800" spc="-40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ую</a:t>
            </a:r>
            <a:r>
              <a:rPr sz="2800" spc="-42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щие</a:t>
            </a:r>
            <a:r>
              <a:rPr sz="2800" spc="-1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spc="-150" dirty="0">
                <a:solidFill>
                  <a:srgbClr val="001F5F"/>
                </a:solidFill>
                <a:latin typeface="Microsoft Sans Serif"/>
                <a:cs typeface="Microsoft Sans Serif"/>
              </a:rPr>
              <a:t>   </a:t>
            </a:r>
            <a:r>
              <a:rPr sz="2800" spc="-54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ф</a:t>
            </a:r>
            <a:r>
              <a:rPr sz="2800" spc="-38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ед</a:t>
            </a:r>
            <a:r>
              <a:rPr sz="2800" spc="-36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2800" spc="-37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р</a:t>
            </a:r>
            <a:r>
              <a:rPr sz="2800" spc="-36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а</a:t>
            </a:r>
            <a:r>
              <a:rPr sz="2800" spc="-39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льны</a:t>
            </a:r>
            <a:r>
              <a:rPr sz="2800" spc="-36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2800" spc="-1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lang="ru-RU" sz="2800" spc="-155" dirty="0">
                <a:solidFill>
                  <a:srgbClr val="001F5F"/>
                </a:solidFill>
                <a:latin typeface="Microsoft Sans Serif"/>
                <a:cs typeface="Microsoft Sans Serif"/>
              </a:rPr>
              <a:t>   </a:t>
            </a:r>
            <a:r>
              <a:rPr sz="2800" spc="-38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н</a:t>
            </a:r>
            <a:r>
              <a:rPr sz="2800" spc="-37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о</a:t>
            </a:r>
            <a:r>
              <a:rPr sz="2800" spc="-42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рма</a:t>
            </a:r>
            <a:r>
              <a:rPr sz="2800" spc="-31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2800" spc="-36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ивн</a:t>
            </a:r>
            <a:r>
              <a:rPr sz="2800" spc="-47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ы</a:t>
            </a:r>
            <a:r>
              <a:rPr sz="2800" spc="-37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е</a:t>
            </a:r>
            <a:r>
              <a:rPr sz="2800" spc="-1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-380" dirty="0">
                <a:solidFill>
                  <a:srgbClr val="001F5F"/>
                </a:solidFill>
                <a:latin typeface="Microsoft Sans Serif"/>
                <a:cs typeface="Microsoft Sans Serif"/>
              </a:rPr>
              <a:t>д</a:t>
            </a:r>
            <a:r>
              <a:rPr sz="2800" spc="-400" dirty="0">
                <a:solidFill>
                  <a:srgbClr val="001F5F"/>
                </a:solidFill>
                <a:latin typeface="Microsoft Sans Serif"/>
                <a:cs typeface="Microsoft Sans Serif"/>
              </a:rPr>
              <a:t>ок</a:t>
            </a:r>
            <a:r>
              <a:rPr sz="2800" spc="-370" dirty="0">
                <a:solidFill>
                  <a:srgbClr val="001F5F"/>
                </a:solidFill>
                <a:latin typeface="Microsoft Sans Serif"/>
                <a:cs typeface="Microsoft Sans Serif"/>
              </a:rPr>
              <a:t>у</a:t>
            </a:r>
            <a:r>
              <a:rPr sz="2800" spc="-420" dirty="0">
                <a:solidFill>
                  <a:srgbClr val="001F5F"/>
                </a:solidFill>
                <a:latin typeface="Microsoft Sans Serif"/>
                <a:cs typeface="Microsoft Sans Serif"/>
              </a:rPr>
              <a:t>мен</a:t>
            </a:r>
            <a:r>
              <a:rPr sz="2800" spc="-315" dirty="0">
                <a:solidFill>
                  <a:srgbClr val="001F5F"/>
                </a:solidFill>
                <a:latin typeface="Microsoft Sans Serif"/>
                <a:cs typeface="Microsoft Sans Serif"/>
              </a:rPr>
              <a:t>т</a:t>
            </a:r>
            <a:r>
              <a:rPr sz="2800" spc="-275" dirty="0">
                <a:solidFill>
                  <a:srgbClr val="001F5F"/>
                </a:solidFill>
                <a:latin typeface="Microsoft Sans Serif"/>
                <a:cs typeface="Microsoft Sans Serif"/>
              </a:rPr>
              <a:t>ы  </a:t>
            </a:r>
            <a:r>
              <a:rPr sz="2800" spc="-400" dirty="0">
                <a:solidFill>
                  <a:srgbClr val="001F5F"/>
                </a:solidFill>
                <a:latin typeface="Microsoft Sans Serif"/>
                <a:cs typeface="Microsoft Sans Serif"/>
              </a:rPr>
              <a:t>включают</a:t>
            </a:r>
            <a:r>
              <a:rPr sz="2800" spc="-1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-375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задачу</a:t>
            </a:r>
            <a:r>
              <a:rPr sz="2800" spc="-1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-40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формирования</a:t>
            </a:r>
            <a:r>
              <a:rPr sz="2800" spc="-1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800" spc="-390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функциональной</a:t>
            </a:r>
            <a:r>
              <a:rPr lang="ru-RU" sz="2800" spc="-390" dirty="0">
                <a:solidFill>
                  <a:srgbClr val="001F5F"/>
                </a:solidFill>
                <a:latin typeface="Microsoft Sans Serif"/>
                <a:cs typeface="Microsoft Sans Serif"/>
              </a:rPr>
              <a:t>   </a:t>
            </a:r>
            <a:r>
              <a:rPr sz="2800" spc="-365" dirty="0" err="1">
                <a:solidFill>
                  <a:srgbClr val="001F5F"/>
                </a:solidFill>
                <a:latin typeface="Microsoft Sans Serif"/>
                <a:cs typeface="Microsoft Sans Serif"/>
              </a:rPr>
              <a:t>грамотности</a:t>
            </a:r>
            <a:endParaRPr sz="28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8099" y="3925453"/>
            <a:ext cx="7952740" cy="22879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72415" marR="5080" indent="-260350" algn="just">
              <a:lnSpc>
                <a:spcPts val="2320"/>
              </a:lnSpc>
              <a:spcBef>
                <a:spcPts val="245"/>
              </a:spcBef>
              <a:buFont typeface="Microsoft Sans Serif"/>
              <a:buChar char="•"/>
              <a:tabLst>
                <a:tab pos="273050" algn="l"/>
              </a:tabLst>
            </a:pPr>
            <a:r>
              <a:rPr sz="2000" b="1" spc="-345" dirty="0">
                <a:solidFill>
                  <a:srgbClr val="001F5F"/>
                </a:solidFill>
                <a:latin typeface="Arial"/>
                <a:cs typeface="Arial"/>
              </a:rPr>
              <a:t>ФГОС</a:t>
            </a:r>
            <a:r>
              <a:rPr sz="2000" b="1" spc="-3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75" dirty="0">
                <a:solidFill>
                  <a:srgbClr val="001F5F"/>
                </a:solidFill>
                <a:latin typeface="Arial"/>
                <a:cs typeface="Arial"/>
              </a:rPr>
              <a:t>начального </a:t>
            </a:r>
            <a:r>
              <a:rPr sz="2000" b="1" spc="-265" dirty="0">
                <a:solidFill>
                  <a:srgbClr val="001F5F"/>
                </a:solidFill>
                <a:latin typeface="Arial"/>
                <a:cs typeface="Arial"/>
              </a:rPr>
              <a:t>общего, </a:t>
            </a:r>
            <a:r>
              <a:rPr sz="2000" b="1" spc="-275" dirty="0">
                <a:solidFill>
                  <a:srgbClr val="001F5F"/>
                </a:solidFill>
                <a:latin typeface="Arial"/>
                <a:cs typeface="Arial"/>
              </a:rPr>
              <a:t>основного </a:t>
            </a:r>
            <a:r>
              <a:rPr sz="2000" b="1" spc="-290" dirty="0">
                <a:solidFill>
                  <a:srgbClr val="001F5F"/>
                </a:solidFill>
                <a:latin typeface="Arial"/>
                <a:cs typeface="Arial"/>
              </a:rPr>
              <a:t>общего и </a:t>
            </a:r>
            <a:r>
              <a:rPr sz="2000" b="1" spc="-270" dirty="0">
                <a:solidFill>
                  <a:srgbClr val="001F5F"/>
                </a:solidFill>
                <a:latin typeface="Arial"/>
                <a:cs typeface="Arial"/>
              </a:rPr>
              <a:t>среднего </a:t>
            </a:r>
            <a:r>
              <a:rPr sz="2000" b="1" spc="-290" dirty="0">
                <a:solidFill>
                  <a:srgbClr val="001F5F"/>
                </a:solidFill>
                <a:latin typeface="Arial"/>
                <a:cs typeface="Arial"/>
              </a:rPr>
              <a:t>общего </a:t>
            </a:r>
            <a:r>
              <a:rPr sz="2000" b="1" spc="-280" dirty="0">
                <a:solidFill>
                  <a:srgbClr val="001F5F"/>
                </a:solidFill>
                <a:latin typeface="Arial"/>
                <a:cs typeface="Arial"/>
              </a:rPr>
              <a:t>образования </a:t>
            </a:r>
            <a:r>
              <a:rPr sz="2000" b="1" spc="-275" dirty="0">
                <a:solidFill>
                  <a:srgbClr val="001F5F"/>
                </a:solidFill>
                <a:latin typeface="Arial"/>
                <a:cs typeface="Arial"/>
              </a:rPr>
              <a:t> (Приказы </a:t>
            </a:r>
            <a:r>
              <a:rPr sz="2000" b="1" spc="-290" dirty="0">
                <a:solidFill>
                  <a:srgbClr val="001F5F"/>
                </a:solidFill>
                <a:latin typeface="Arial"/>
                <a:cs typeface="Arial"/>
              </a:rPr>
              <a:t>Минобрнауки </a:t>
            </a:r>
            <a:r>
              <a:rPr sz="2000" b="1" spc="-360" dirty="0">
                <a:solidFill>
                  <a:srgbClr val="001F5F"/>
                </a:solidFill>
                <a:latin typeface="Arial"/>
                <a:cs typeface="Arial"/>
              </a:rPr>
              <a:t>РФ</a:t>
            </a:r>
            <a:r>
              <a:rPr sz="2000" b="1" spc="-3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20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2000" b="1" spc="-5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65" dirty="0">
                <a:solidFill>
                  <a:srgbClr val="001F5F"/>
                </a:solidFill>
                <a:latin typeface="Arial"/>
                <a:cs typeface="Arial"/>
              </a:rPr>
              <a:t>373 от </a:t>
            </a:r>
            <a:r>
              <a:rPr sz="2000" b="1" spc="-229" dirty="0">
                <a:solidFill>
                  <a:srgbClr val="001F5F"/>
                </a:solidFill>
                <a:latin typeface="Arial"/>
                <a:cs typeface="Arial"/>
              </a:rPr>
              <a:t>06.10.2009; </a:t>
            </a:r>
            <a:r>
              <a:rPr sz="2000" b="1" spc="-520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2000" b="1" spc="-5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65" dirty="0">
                <a:solidFill>
                  <a:srgbClr val="001F5F"/>
                </a:solidFill>
                <a:latin typeface="Arial"/>
                <a:cs typeface="Arial"/>
              </a:rPr>
              <a:t>1897 </a:t>
            </a:r>
            <a:r>
              <a:rPr sz="2000" b="1" spc="-260" dirty="0">
                <a:solidFill>
                  <a:srgbClr val="001F5F"/>
                </a:solidFill>
                <a:latin typeface="Arial"/>
                <a:cs typeface="Arial"/>
              </a:rPr>
              <a:t>от </a:t>
            </a:r>
            <a:r>
              <a:rPr sz="2000" b="1" spc="-235" dirty="0">
                <a:solidFill>
                  <a:srgbClr val="001F5F"/>
                </a:solidFill>
                <a:latin typeface="Arial"/>
                <a:cs typeface="Arial"/>
              </a:rPr>
              <a:t>17.12.2010; </a:t>
            </a:r>
            <a:r>
              <a:rPr sz="2000" b="1" spc="-520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2000" b="1" spc="-5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65" dirty="0">
                <a:solidFill>
                  <a:srgbClr val="001F5F"/>
                </a:solidFill>
                <a:latin typeface="Arial"/>
                <a:cs typeface="Arial"/>
              </a:rPr>
              <a:t>413 </a:t>
            </a:r>
            <a:r>
              <a:rPr sz="2000" b="1" spc="-254" dirty="0">
                <a:solidFill>
                  <a:srgbClr val="001F5F"/>
                </a:solidFill>
                <a:latin typeface="Arial"/>
                <a:cs typeface="Arial"/>
              </a:rPr>
              <a:t>от </a:t>
            </a:r>
            <a:r>
              <a:rPr sz="2000" b="1" spc="-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29" dirty="0">
                <a:solidFill>
                  <a:srgbClr val="001F5F"/>
                </a:solidFill>
                <a:latin typeface="Arial"/>
                <a:cs typeface="Arial"/>
              </a:rPr>
              <a:t>17.05.2012)</a:t>
            </a:r>
            <a:endParaRPr sz="2000" dirty="0">
              <a:latin typeface="Arial"/>
              <a:cs typeface="Arial"/>
            </a:endParaRPr>
          </a:p>
          <a:p>
            <a:pPr marL="272415" marR="49530" indent="-260350">
              <a:lnSpc>
                <a:spcPts val="2370"/>
              </a:lnSpc>
              <a:spcBef>
                <a:spcPts val="1320"/>
              </a:spcBef>
              <a:buFont typeface="Microsoft Sans Serif"/>
              <a:buChar char="•"/>
              <a:tabLst>
                <a:tab pos="272415" algn="l"/>
                <a:tab pos="273050" algn="l"/>
              </a:tabLst>
            </a:pPr>
            <a:r>
              <a:rPr sz="2000" b="1" spc="-310" dirty="0" err="1">
                <a:solidFill>
                  <a:srgbClr val="001F5F"/>
                </a:solidFill>
                <a:latin typeface="Arial"/>
                <a:cs typeface="Arial"/>
              </a:rPr>
              <a:t>Примерные</a:t>
            </a:r>
            <a:r>
              <a:rPr sz="2000" b="1" spc="-3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2000" b="1" spc="-30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spc="-295" dirty="0" err="1">
                <a:solidFill>
                  <a:srgbClr val="001F5F"/>
                </a:solidFill>
                <a:latin typeface="Arial"/>
                <a:cs typeface="Arial"/>
              </a:rPr>
              <a:t>основные</a:t>
            </a:r>
            <a:r>
              <a:rPr sz="2000" b="1" spc="-2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2000" b="1" spc="-29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spc="-285" dirty="0" err="1">
                <a:solidFill>
                  <a:srgbClr val="001F5F"/>
                </a:solidFill>
                <a:latin typeface="Arial"/>
                <a:cs typeface="Arial"/>
              </a:rPr>
              <a:t>образовательные</a:t>
            </a:r>
            <a:r>
              <a:rPr sz="2000" b="1" spc="-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2000" b="1" spc="-28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spc="-305" dirty="0" err="1">
                <a:solidFill>
                  <a:srgbClr val="001F5F"/>
                </a:solidFill>
                <a:latin typeface="Arial"/>
                <a:cs typeface="Arial"/>
              </a:rPr>
              <a:t>программы</a:t>
            </a:r>
            <a:r>
              <a:rPr sz="2000" b="1" spc="-3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2000" b="1" spc="-30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spc="-265" dirty="0" err="1">
                <a:solidFill>
                  <a:srgbClr val="001F5F"/>
                </a:solidFill>
                <a:latin typeface="Arial"/>
                <a:cs typeface="Arial"/>
              </a:rPr>
              <a:t>начального</a:t>
            </a:r>
            <a:r>
              <a:rPr sz="2000" b="1" spc="-265" dirty="0">
                <a:solidFill>
                  <a:srgbClr val="001F5F"/>
                </a:solidFill>
                <a:latin typeface="Arial"/>
                <a:cs typeface="Arial"/>
              </a:rPr>
              <a:t>, </a:t>
            </a:r>
            <a:r>
              <a:rPr sz="2000" b="1" spc="-275" dirty="0" err="1">
                <a:solidFill>
                  <a:srgbClr val="001F5F"/>
                </a:solidFill>
                <a:latin typeface="Arial"/>
                <a:cs typeface="Arial"/>
              </a:rPr>
              <a:t>основного</a:t>
            </a:r>
            <a:r>
              <a:rPr sz="2000" b="1" spc="-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9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lang="ru-RU" sz="2000" b="1" spc="-29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spc="-2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70" dirty="0">
                <a:solidFill>
                  <a:srgbClr val="001F5F"/>
                </a:solidFill>
                <a:latin typeface="Arial"/>
                <a:cs typeface="Arial"/>
              </a:rPr>
              <a:t>среднего</a:t>
            </a:r>
            <a:r>
              <a:rPr sz="2000" b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90" dirty="0">
                <a:solidFill>
                  <a:srgbClr val="001F5F"/>
                </a:solidFill>
                <a:latin typeface="Arial"/>
                <a:cs typeface="Arial"/>
              </a:rPr>
              <a:t>общего</a:t>
            </a:r>
            <a:r>
              <a:rPr sz="20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80" dirty="0">
                <a:solidFill>
                  <a:srgbClr val="001F5F"/>
                </a:solidFill>
                <a:latin typeface="Arial"/>
                <a:cs typeface="Arial"/>
              </a:rPr>
              <a:t>образования</a:t>
            </a:r>
            <a:r>
              <a:rPr sz="2000" b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001F5F"/>
                </a:solidFill>
                <a:latin typeface="Arial"/>
                <a:cs typeface="Arial"/>
              </a:rPr>
              <a:t>(одобрены</a:t>
            </a:r>
            <a:r>
              <a:rPr sz="2000" b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300" dirty="0">
                <a:solidFill>
                  <a:srgbClr val="001F5F"/>
                </a:solidFill>
                <a:latin typeface="Arial"/>
                <a:cs typeface="Arial"/>
              </a:rPr>
              <a:t>решением</a:t>
            </a:r>
            <a:r>
              <a:rPr sz="20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90" dirty="0">
                <a:solidFill>
                  <a:srgbClr val="001F5F"/>
                </a:solidFill>
                <a:latin typeface="Arial"/>
                <a:cs typeface="Arial"/>
              </a:rPr>
              <a:t>федерального</a:t>
            </a:r>
            <a:r>
              <a:rPr sz="20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65" dirty="0">
                <a:solidFill>
                  <a:srgbClr val="001F5F"/>
                </a:solidFill>
                <a:latin typeface="Arial"/>
                <a:cs typeface="Arial"/>
              </a:rPr>
              <a:t>учебно-</a:t>
            </a:r>
            <a:endParaRPr sz="2000" dirty="0">
              <a:latin typeface="Arial"/>
              <a:cs typeface="Arial"/>
            </a:endParaRPr>
          </a:p>
          <a:p>
            <a:pPr marL="272415">
              <a:lnSpc>
                <a:spcPts val="2265"/>
              </a:lnSpc>
            </a:pPr>
            <a:r>
              <a:rPr sz="2000" b="1" spc="-275" dirty="0">
                <a:solidFill>
                  <a:srgbClr val="001F5F"/>
                </a:solidFill>
                <a:latin typeface="Arial"/>
                <a:cs typeface="Arial"/>
              </a:rPr>
              <a:t>методического</a:t>
            </a:r>
            <a:r>
              <a:rPr sz="20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90" dirty="0">
                <a:solidFill>
                  <a:srgbClr val="001F5F"/>
                </a:solidFill>
                <a:latin typeface="Arial"/>
                <a:cs typeface="Arial"/>
              </a:rPr>
              <a:t>объединения</a:t>
            </a:r>
            <a:r>
              <a:rPr sz="2000" b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20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310" dirty="0">
                <a:solidFill>
                  <a:srgbClr val="001F5F"/>
                </a:solidFill>
                <a:latin typeface="Arial"/>
                <a:cs typeface="Arial"/>
              </a:rPr>
              <a:t>общему</a:t>
            </a:r>
            <a:r>
              <a:rPr sz="2000" b="1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90" dirty="0">
                <a:solidFill>
                  <a:srgbClr val="001F5F"/>
                </a:solidFill>
                <a:latin typeface="Arial"/>
                <a:cs typeface="Arial"/>
              </a:rPr>
              <a:t>образованию</a:t>
            </a:r>
            <a:r>
              <a:rPr sz="20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80" dirty="0">
                <a:solidFill>
                  <a:srgbClr val="001F5F"/>
                </a:solidFill>
                <a:latin typeface="Arial"/>
                <a:cs typeface="Arial"/>
              </a:rPr>
              <a:t>протокол</a:t>
            </a:r>
            <a:r>
              <a:rPr sz="20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4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2000" b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60" dirty="0">
                <a:solidFill>
                  <a:srgbClr val="001F5F"/>
                </a:solidFill>
                <a:latin typeface="Arial"/>
                <a:cs typeface="Arial"/>
              </a:rPr>
              <a:t>8</a:t>
            </a:r>
            <a:r>
              <a:rPr sz="20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001F5F"/>
                </a:solidFill>
                <a:latin typeface="Arial"/>
                <a:cs typeface="Arial"/>
              </a:rPr>
              <a:t>апреля</a:t>
            </a:r>
            <a:endParaRPr sz="2000" dirty="0">
              <a:latin typeface="Arial"/>
              <a:cs typeface="Arial"/>
            </a:endParaRPr>
          </a:p>
          <a:p>
            <a:pPr marL="272415">
              <a:lnSpc>
                <a:spcPts val="2380"/>
              </a:lnSpc>
            </a:pPr>
            <a:r>
              <a:rPr sz="2000" b="1" spc="-265" dirty="0">
                <a:solidFill>
                  <a:srgbClr val="001F5F"/>
                </a:solidFill>
                <a:latin typeface="Arial"/>
                <a:cs typeface="Arial"/>
              </a:rPr>
              <a:t>2015</a:t>
            </a:r>
            <a:r>
              <a:rPr sz="20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r>
              <a:rPr sz="2000" b="1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20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2000" b="1" spc="-4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001F5F"/>
                </a:solidFill>
                <a:latin typeface="Arial"/>
                <a:cs typeface="Arial"/>
              </a:rPr>
              <a:t>1/15,</a:t>
            </a:r>
            <a:r>
              <a:rPr sz="2000" b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80" dirty="0">
                <a:solidFill>
                  <a:srgbClr val="001F5F"/>
                </a:solidFill>
                <a:latin typeface="Arial"/>
                <a:cs typeface="Arial"/>
              </a:rPr>
              <a:t>протокол</a:t>
            </a:r>
            <a:r>
              <a:rPr sz="2000" b="1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4" dirty="0">
                <a:solidFill>
                  <a:srgbClr val="001F5F"/>
                </a:solidFill>
                <a:latin typeface="Arial"/>
                <a:cs typeface="Arial"/>
              </a:rPr>
              <a:t>от</a:t>
            </a:r>
            <a:r>
              <a:rPr sz="2000" b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65" dirty="0">
                <a:solidFill>
                  <a:srgbClr val="001F5F"/>
                </a:solidFill>
                <a:latin typeface="Arial"/>
                <a:cs typeface="Arial"/>
              </a:rPr>
              <a:t>28</a:t>
            </a:r>
            <a:r>
              <a:rPr sz="2000" b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315" dirty="0">
                <a:solidFill>
                  <a:srgbClr val="001F5F"/>
                </a:solidFill>
                <a:latin typeface="Arial"/>
                <a:cs typeface="Arial"/>
              </a:rPr>
              <a:t>июня</a:t>
            </a:r>
            <a:r>
              <a:rPr sz="2000" b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65" dirty="0">
                <a:solidFill>
                  <a:srgbClr val="001F5F"/>
                </a:solidFill>
                <a:latin typeface="Arial"/>
                <a:cs typeface="Arial"/>
              </a:rPr>
              <a:t>2016</a:t>
            </a:r>
            <a:r>
              <a:rPr sz="20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65" dirty="0">
                <a:solidFill>
                  <a:srgbClr val="001F5F"/>
                </a:solidFill>
                <a:latin typeface="Arial"/>
                <a:cs typeface="Arial"/>
              </a:rPr>
              <a:t>г.</a:t>
            </a:r>
            <a:r>
              <a:rPr sz="2000" b="1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20" dirty="0">
                <a:solidFill>
                  <a:srgbClr val="001F5F"/>
                </a:solidFill>
                <a:latin typeface="Arial"/>
                <a:cs typeface="Arial"/>
              </a:rPr>
              <a:t>№</a:t>
            </a:r>
            <a:r>
              <a:rPr sz="2000" b="1" spc="-3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001F5F"/>
                </a:solidFill>
                <a:latin typeface="Arial"/>
                <a:cs typeface="Arial"/>
              </a:rPr>
              <a:t>2/16-з)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14627"/>
              <a:ext cx="9144000" cy="56433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0952" cy="175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23999"/>
              <a:ext cx="9144000" cy="5334000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43712" y="824483"/>
          <a:ext cx="7703818" cy="4724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7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85D89"/>
                      </a:solidFill>
                      <a:prstDash val="solid"/>
                    </a:lnR>
                    <a:lnB w="28575">
                      <a:solidFill>
                        <a:srgbClr val="385D8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0805" marR="680085" algn="just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Приоритетной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целью становится </a:t>
                      </a:r>
                      <a:r>
                        <a:rPr sz="1600" spc="-55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формирование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функциональной </a:t>
                      </a:r>
                      <a:r>
                        <a:rPr sz="1600" spc="-55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грамотности</a:t>
                      </a:r>
                      <a:r>
                        <a:rPr sz="1600" spc="2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в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системе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общего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0805" marR="21209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образования (PISA: математическая, </a:t>
                      </a:r>
                      <a:r>
                        <a:rPr sz="1600" spc="-55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естественнонаучная,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читательская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и </a:t>
                      </a:r>
                      <a:r>
                        <a:rPr sz="1600" spc="-55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др.)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4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30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07645" marR="203200" indent="635"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800" b="1" i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ИЗМЕНЕНИЕ ЗАПРОСА </a:t>
                      </a:r>
                      <a:r>
                        <a:rPr sz="1800" b="1" i="1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800" b="1" i="1" spc="-2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КАЧЕСТВО</a:t>
                      </a:r>
                      <a:r>
                        <a:rPr sz="1800" b="1" i="1" spc="-4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ОБЩЕГО </a:t>
                      </a:r>
                      <a:r>
                        <a:rPr sz="1800" b="1" i="1" spc="-60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b="1" i="1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ОБРАЗОВАНИЯ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80C0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4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80C0D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90805" marR="31877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Создание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поддерживающей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позитивной</a:t>
                      </a:r>
                      <a:r>
                        <a:rPr sz="1600" spc="2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образовательной</a:t>
                      </a:r>
                      <a:r>
                        <a:rPr sz="1600" spc="2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среды </a:t>
                      </a:r>
                      <a:r>
                        <a:rPr sz="1600" spc="-54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за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счет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изменения</a:t>
                      </a:r>
                      <a:r>
                        <a:rPr sz="1600" spc="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содержания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90805" marR="90805" algn="just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образовательных программ для более </a:t>
                      </a:r>
                      <a:r>
                        <a:rPr sz="1600" spc="-55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полного учета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интересов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учащихся и </a:t>
                      </a:r>
                      <a:r>
                        <a:rPr sz="1600" spc="-55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требований</a:t>
                      </a:r>
                      <a:r>
                        <a:rPr sz="1600" spc="3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XXI</a:t>
                      </a:r>
                      <a:r>
                        <a:rPr sz="1600" spc="1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Verdana"/>
                          <a:cs typeface="Verdana"/>
                        </a:rPr>
                        <a:t>века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4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4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lnB w="28575">
                      <a:solidFill>
                        <a:srgbClr val="385D89"/>
                      </a:solidFill>
                      <a:prstDash val="solid"/>
                    </a:lnB>
                    <a:solidFill>
                      <a:srgbClr val="C4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4200144" y="2624327"/>
            <a:ext cx="314325" cy="1106805"/>
            <a:chOff x="4200144" y="2624327"/>
            <a:chExt cx="314325" cy="1106805"/>
          </a:xfrm>
        </p:grpSpPr>
        <p:sp>
          <p:nvSpPr>
            <p:cNvPr id="8" name="object 8"/>
            <p:cNvSpPr/>
            <p:nvPr/>
          </p:nvSpPr>
          <p:spPr>
            <a:xfrm>
              <a:off x="4213098" y="2637281"/>
              <a:ext cx="288290" cy="1080770"/>
            </a:xfrm>
            <a:custGeom>
              <a:avLst/>
              <a:gdLst/>
              <a:ahLst/>
              <a:cxnLst/>
              <a:rect l="l" t="t" r="r" b="b"/>
              <a:pathLst>
                <a:path w="288289" h="1080770">
                  <a:moveTo>
                    <a:pt x="0" y="0"/>
                  </a:moveTo>
                  <a:lnTo>
                    <a:pt x="0" y="1080515"/>
                  </a:lnTo>
                  <a:lnTo>
                    <a:pt x="288036" y="540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13098" y="2637281"/>
              <a:ext cx="288290" cy="1080770"/>
            </a:xfrm>
            <a:custGeom>
              <a:avLst/>
              <a:gdLst/>
              <a:ahLst/>
              <a:cxnLst/>
              <a:rect l="l" t="t" r="r" b="b"/>
              <a:pathLst>
                <a:path w="288289" h="1080770">
                  <a:moveTo>
                    <a:pt x="0" y="0"/>
                  </a:moveTo>
                  <a:lnTo>
                    <a:pt x="288036" y="540257"/>
                  </a:lnTo>
                  <a:lnTo>
                    <a:pt x="0" y="1080515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1141" y="2055685"/>
            <a:ext cx="3466465" cy="1737995"/>
            <a:chOff x="751141" y="2055685"/>
            <a:chExt cx="3466465" cy="1737995"/>
          </a:xfrm>
        </p:grpSpPr>
        <p:sp>
          <p:nvSpPr>
            <p:cNvPr id="3" name="object 3"/>
            <p:cNvSpPr/>
            <p:nvPr/>
          </p:nvSpPr>
          <p:spPr>
            <a:xfrm>
              <a:off x="755904" y="2060448"/>
              <a:ext cx="3456940" cy="1728470"/>
            </a:xfrm>
            <a:custGeom>
              <a:avLst/>
              <a:gdLst/>
              <a:ahLst/>
              <a:cxnLst/>
              <a:rect l="l" t="t" r="r" b="b"/>
              <a:pathLst>
                <a:path w="3456940" h="1728470">
                  <a:moveTo>
                    <a:pt x="3456432" y="0"/>
                  </a:moveTo>
                  <a:lnTo>
                    <a:pt x="0" y="0"/>
                  </a:lnTo>
                  <a:lnTo>
                    <a:pt x="0" y="1728215"/>
                  </a:lnTo>
                  <a:lnTo>
                    <a:pt x="3456432" y="1728215"/>
                  </a:lnTo>
                  <a:lnTo>
                    <a:pt x="3456432" y="0"/>
                  </a:lnTo>
                  <a:close/>
                </a:path>
              </a:pathLst>
            </a:custGeom>
            <a:solidFill>
              <a:srgbClr val="8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5904" y="2060448"/>
              <a:ext cx="3456940" cy="1728470"/>
            </a:xfrm>
            <a:custGeom>
              <a:avLst/>
              <a:gdLst/>
              <a:ahLst/>
              <a:cxnLst/>
              <a:rect l="l" t="t" r="r" b="b"/>
              <a:pathLst>
                <a:path w="3456940" h="1728470">
                  <a:moveTo>
                    <a:pt x="0" y="1728215"/>
                  </a:moveTo>
                  <a:lnTo>
                    <a:pt x="3456432" y="1728215"/>
                  </a:lnTo>
                  <a:lnTo>
                    <a:pt x="3456432" y="0"/>
                  </a:lnTo>
                  <a:lnTo>
                    <a:pt x="0" y="0"/>
                  </a:lnTo>
                  <a:lnTo>
                    <a:pt x="0" y="1728215"/>
                  </a:lnTo>
                  <a:close/>
                </a:path>
              </a:pathLst>
            </a:custGeom>
            <a:ln w="9144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24203" y="2092833"/>
            <a:ext cx="27978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7937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1F5F"/>
                </a:solidFill>
                <a:latin typeface="Verdana"/>
                <a:cs typeface="Verdana"/>
              </a:rPr>
              <a:t>Направления </a:t>
            </a:r>
            <a:r>
              <a:rPr sz="1800" b="1" i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Verdana"/>
                <a:cs typeface="Verdana"/>
              </a:rPr>
              <a:t>совершенствования </a:t>
            </a:r>
            <a:r>
              <a:rPr sz="1800" b="1" i="1" dirty="0">
                <a:solidFill>
                  <a:srgbClr val="001F5F"/>
                </a:solidFill>
                <a:latin typeface="Verdana"/>
                <a:cs typeface="Verdana"/>
              </a:rPr>
              <a:t> общего</a:t>
            </a:r>
            <a:r>
              <a:rPr sz="1800" b="1" i="1" spc="-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Verdana"/>
                <a:cs typeface="Verdana"/>
              </a:rPr>
              <a:t>образования </a:t>
            </a:r>
            <a:r>
              <a:rPr sz="1800" b="1" i="1" spc="-60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Verdana"/>
                <a:cs typeface="Verdana"/>
              </a:rPr>
              <a:t>в</a:t>
            </a:r>
            <a:r>
              <a:rPr sz="1800" b="1" i="1" spc="-5" dirty="0">
                <a:solidFill>
                  <a:srgbClr val="001F5F"/>
                </a:solidFill>
                <a:latin typeface="Verdana"/>
                <a:cs typeface="Verdana"/>
              </a:rPr>
              <a:t> России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207764" y="1191767"/>
            <a:ext cx="4689475" cy="4293235"/>
            <a:chOff x="4207764" y="1191767"/>
            <a:chExt cx="4689475" cy="4293235"/>
          </a:xfrm>
        </p:grpSpPr>
        <p:sp>
          <p:nvSpPr>
            <p:cNvPr id="7" name="object 7"/>
            <p:cNvSpPr/>
            <p:nvPr/>
          </p:nvSpPr>
          <p:spPr>
            <a:xfrm>
              <a:off x="4212336" y="1196339"/>
              <a:ext cx="4680585" cy="4284345"/>
            </a:xfrm>
            <a:custGeom>
              <a:avLst/>
              <a:gdLst/>
              <a:ahLst/>
              <a:cxnLst/>
              <a:rect l="l" t="t" r="r" b="b"/>
              <a:pathLst>
                <a:path w="4680584" h="4284345">
                  <a:moveTo>
                    <a:pt x="4680204" y="0"/>
                  </a:moveTo>
                  <a:lnTo>
                    <a:pt x="0" y="0"/>
                  </a:lnTo>
                  <a:lnTo>
                    <a:pt x="0" y="4283964"/>
                  </a:lnTo>
                  <a:lnTo>
                    <a:pt x="4680204" y="4283964"/>
                  </a:lnTo>
                  <a:lnTo>
                    <a:pt x="4680204" y="0"/>
                  </a:lnTo>
                  <a:close/>
                </a:path>
              </a:pathLst>
            </a:custGeom>
            <a:solidFill>
              <a:srgbClr val="C4E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12336" y="1196339"/>
              <a:ext cx="4680585" cy="4284345"/>
            </a:xfrm>
            <a:custGeom>
              <a:avLst/>
              <a:gdLst/>
              <a:ahLst/>
              <a:cxnLst/>
              <a:rect l="l" t="t" r="r" b="b"/>
              <a:pathLst>
                <a:path w="4680584" h="4284345">
                  <a:moveTo>
                    <a:pt x="0" y="4283964"/>
                  </a:moveTo>
                  <a:lnTo>
                    <a:pt x="4680204" y="4283964"/>
                  </a:lnTo>
                  <a:lnTo>
                    <a:pt x="4680204" y="0"/>
                  </a:lnTo>
                  <a:lnTo>
                    <a:pt x="0" y="0"/>
                  </a:lnTo>
                  <a:lnTo>
                    <a:pt x="0" y="4283964"/>
                  </a:lnTo>
                  <a:close/>
                </a:path>
              </a:pathLst>
            </a:custGeom>
            <a:ln w="9144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291329" y="1221238"/>
            <a:ext cx="4271010" cy="37211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74320" indent="-262255">
              <a:lnSpc>
                <a:spcPct val="100000"/>
              </a:lnSpc>
              <a:spcBef>
                <a:spcPts val="45"/>
              </a:spcBef>
              <a:buClr>
                <a:srgbClr val="17375E"/>
              </a:buClr>
              <a:buSzPct val="112500"/>
              <a:buFont typeface="Calibri"/>
              <a:buAutoNum type="arabicPeriod"/>
              <a:tabLst>
                <a:tab pos="274955" algn="l"/>
              </a:tabLst>
            </a:pPr>
            <a:r>
              <a:rPr sz="1600" spc="-10" dirty="0">
                <a:solidFill>
                  <a:srgbClr val="001F5F"/>
                </a:solidFill>
                <a:latin typeface="Verdana"/>
                <a:cs typeface="Verdana"/>
              </a:rPr>
              <a:t>Усиление</a:t>
            </a:r>
            <a:r>
              <a:rPr sz="1600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внимания</a:t>
            </a:r>
            <a:r>
              <a:rPr sz="1600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к формированию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функциональной</a:t>
            </a:r>
            <a:r>
              <a:rPr sz="1600" spc="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грамотности</a:t>
            </a:r>
            <a:endParaRPr sz="1600">
              <a:latin typeface="Verdana"/>
              <a:cs typeface="Verdana"/>
            </a:endParaRPr>
          </a:p>
          <a:p>
            <a:pPr marL="12700" marR="78740" indent="71120">
              <a:lnSpc>
                <a:spcPct val="100000"/>
              </a:lnSpc>
              <a:buAutoNum type="arabicPeriod" startAt="2"/>
              <a:tabLst>
                <a:tab pos="358775" algn="l"/>
              </a:tabLst>
            </a:pP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Повышение уровня</a:t>
            </a:r>
            <a:r>
              <a:rPr sz="1600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познавательной </a:t>
            </a:r>
            <a:r>
              <a:rPr sz="1600" spc="-5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самостоятельности</a:t>
            </a:r>
            <a:r>
              <a:rPr sz="1600" spc="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учащихся</a:t>
            </a:r>
            <a:endParaRPr sz="1600">
              <a:latin typeface="Verdana"/>
              <a:cs typeface="Verdana"/>
            </a:endParaRPr>
          </a:p>
          <a:p>
            <a:pPr marL="358140" indent="-274955">
              <a:lnSpc>
                <a:spcPct val="100000"/>
              </a:lnSpc>
              <a:buAutoNum type="arabicPeriod" startAt="2"/>
              <a:tabLst>
                <a:tab pos="358775" algn="l"/>
              </a:tabLst>
            </a:pP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Формирование</a:t>
            </a:r>
            <a:r>
              <a:rPr sz="1600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метапредметных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1F5F"/>
                </a:solidFill>
                <a:latin typeface="Verdana"/>
                <a:cs typeface="Verdana"/>
              </a:rPr>
              <a:t>результатов</a:t>
            </a:r>
            <a:endParaRPr sz="1600">
              <a:latin typeface="Verdana"/>
              <a:cs typeface="Verdana"/>
            </a:endParaRPr>
          </a:p>
          <a:p>
            <a:pPr marL="12700" marR="342265" indent="71120">
              <a:lnSpc>
                <a:spcPct val="100000"/>
              </a:lnSpc>
              <a:buAutoNum type="arabicPeriod" startAt="4"/>
              <a:tabLst>
                <a:tab pos="358775" algn="l"/>
              </a:tabLst>
            </a:pP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Повышение</a:t>
            </a:r>
            <a:r>
              <a:rPr sz="16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Verdana"/>
                <a:cs typeface="Verdana"/>
              </a:rPr>
              <a:t>интереса</a:t>
            </a:r>
            <a:r>
              <a:rPr sz="1600" spc="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учащихся</a:t>
            </a:r>
            <a:r>
              <a:rPr sz="1600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к </a:t>
            </a:r>
            <a:r>
              <a:rPr sz="1600" spc="-5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изучению</a:t>
            </a:r>
            <a:r>
              <a:rPr sz="1600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математики</a:t>
            </a:r>
            <a:r>
              <a:rPr sz="1600" spc="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естественнонаучных</a:t>
            </a:r>
            <a:r>
              <a:rPr sz="1600" spc="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предметов</a:t>
            </a:r>
            <a:endParaRPr sz="1600">
              <a:latin typeface="Verdana"/>
              <a:cs typeface="Verdana"/>
            </a:endParaRPr>
          </a:p>
          <a:p>
            <a:pPr marL="12700" marR="11430">
              <a:lnSpc>
                <a:spcPct val="100000"/>
              </a:lnSpc>
              <a:buAutoNum type="arabicPeriod" startAt="5"/>
              <a:tabLst>
                <a:tab pos="287020" algn="l"/>
              </a:tabLst>
            </a:pP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Повышение</a:t>
            </a:r>
            <a:r>
              <a:rPr sz="1600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эффективности</a:t>
            </a:r>
            <a:r>
              <a:rPr sz="1600" spc="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работы</a:t>
            </a:r>
            <a:r>
              <a:rPr sz="1600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с </a:t>
            </a:r>
            <a:r>
              <a:rPr sz="1600" spc="-54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одаренными</a:t>
            </a:r>
            <a:r>
              <a:rPr sz="1600" spc="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1600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успешными</a:t>
            </a:r>
            <a:r>
              <a:rPr sz="1600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учащихся</a:t>
            </a:r>
            <a:endParaRPr sz="1600">
              <a:latin typeface="Verdana"/>
              <a:cs typeface="Verdana"/>
            </a:endParaRPr>
          </a:p>
          <a:p>
            <a:pPr marL="287020" indent="-274955">
              <a:lnSpc>
                <a:spcPct val="100000"/>
              </a:lnSpc>
              <a:buAutoNum type="arabicPeriod" startAt="5"/>
              <a:tabLst>
                <a:tab pos="287655" algn="l"/>
              </a:tabLst>
            </a:pPr>
            <a:r>
              <a:rPr sz="1600" spc="-10" dirty="0">
                <a:solidFill>
                  <a:srgbClr val="001F5F"/>
                </a:solidFill>
                <a:latin typeface="Verdana"/>
                <a:cs typeface="Verdana"/>
              </a:rPr>
              <a:t>Повышение</a:t>
            </a:r>
            <a:r>
              <a:rPr sz="1600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эффективности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001F5F"/>
                </a:solidFill>
                <a:latin typeface="Verdana"/>
                <a:cs typeface="Verdana"/>
              </a:rPr>
              <a:t>инвенстиций</a:t>
            </a:r>
            <a:r>
              <a:rPr sz="1600" spc="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в</a:t>
            </a:r>
            <a:r>
              <a:rPr sz="1600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образование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buAutoNum type="arabicPeriod" startAt="7"/>
              <a:tabLst>
                <a:tab pos="287020" algn="l"/>
              </a:tabLst>
            </a:pP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Улучшение образовательной</a:t>
            </a:r>
            <a:r>
              <a:rPr sz="1600" spc="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Verdana"/>
                <a:cs typeface="Verdana"/>
              </a:rPr>
              <a:t>среды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 в </a:t>
            </a:r>
            <a:r>
              <a:rPr sz="1600" spc="-5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школе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00144" y="2624327"/>
            <a:ext cx="230504" cy="673735"/>
            <a:chOff x="4200144" y="2624327"/>
            <a:chExt cx="230504" cy="673735"/>
          </a:xfrm>
        </p:grpSpPr>
        <p:sp>
          <p:nvSpPr>
            <p:cNvPr id="11" name="object 11"/>
            <p:cNvSpPr/>
            <p:nvPr/>
          </p:nvSpPr>
          <p:spPr>
            <a:xfrm>
              <a:off x="4213098" y="2637281"/>
              <a:ext cx="204470" cy="647700"/>
            </a:xfrm>
            <a:custGeom>
              <a:avLst/>
              <a:gdLst/>
              <a:ahLst/>
              <a:cxnLst/>
              <a:rect l="l" t="t" r="r" b="b"/>
              <a:pathLst>
                <a:path w="204470" h="647700">
                  <a:moveTo>
                    <a:pt x="0" y="0"/>
                  </a:moveTo>
                  <a:lnTo>
                    <a:pt x="0" y="647700"/>
                  </a:lnTo>
                  <a:lnTo>
                    <a:pt x="204215" y="323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13098" y="2637281"/>
              <a:ext cx="204470" cy="647700"/>
            </a:xfrm>
            <a:custGeom>
              <a:avLst/>
              <a:gdLst/>
              <a:ahLst/>
              <a:cxnLst/>
              <a:rect l="l" t="t" r="r" b="b"/>
              <a:pathLst>
                <a:path w="204470" h="647700">
                  <a:moveTo>
                    <a:pt x="0" y="0"/>
                  </a:moveTo>
                  <a:lnTo>
                    <a:pt x="204215" y="323850"/>
                  </a:lnTo>
                  <a:lnTo>
                    <a:pt x="0" y="647700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908303"/>
            <a:ext cx="8279892" cy="53279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4370" y="4325188"/>
            <a:ext cx="32677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796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1F5F"/>
                </a:solidFill>
                <a:latin typeface="Verdana"/>
                <a:cs typeface="Verdana"/>
              </a:rPr>
              <a:t>Через оценку </a:t>
            </a:r>
            <a:r>
              <a:rPr sz="1800" b="1" i="1" dirty="0">
                <a:solidFill>
                  <a:srgbClr val="001F5F"/>
                </a:solidFill>
                <a:latin typeface="Verdana"/>
                <a:cs typeface="Verdana"/>
              </a:rPr>
              <a:t>качества </a:t>
            </a:r>
            <a:r>
              <a:rPr sz="1800" b="1" i="1" spc="-6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Verdana"/>
                <a:cs typeface="Verdana"/>
              </a:rPr>
              <a:t>образования система </a:t>
            </a:r>
            <a:r>
              <a:rPr sz="1800" b="1" i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Verdana"/>
                <a:cs typeface="Verdana"/>
              </a:rPr>
              <a:t>образования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i="1" spc="-5" dirty="0">
                <a:solidFill>
                  <a:srgbClr val="001F5F"/>
                </a:solidFill>
                <a:latin typeface="Verdana"/>
                <a:cs typeface="Verdana"/>
              </a:rPr>
              <a:t>настраивается</a:t>
            </a:r>
            <a:r>
              <a:rPr sz="1800" b="1" i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Verdana"/>
                <a:cs typeface="Verdana"/>
              </a:rPr>
              <a:t>на</a:t>
            </a:r>
            <a:r>
              <a:rPr sz="1800" b="1" i="1" spc="-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Verdana"/>
                <a:cs typeface="Verdana"/>
              </a:rPr>
              <a:t>новые </a:t>
            </a:r>
            <a:r>
              <a:rPr sz="1800" b="1" i="1" spc="-6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800" b="1" i="1" spc="-5" dirty="0">
                <a:solidFill>
                  <a:srgbClr val="001F5F"/>
                </a:solidFill>
                <a:latin typeface="Verdana"/>
                <a:cs typeface="Verdana"/>
              </a:rPr>
              <a:t>результаты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7056" y="148209"/>
            <a:ext cx="7629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63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Содержательная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и</a:t>
            </a:r>
            <a:r>
              <a:rPr sz="1800" b="1" spc="-5" dirty="0">
                <a:latin typeface="Verdana"/>
                <a:cs typeface="Verdana"/>
              </a:rPr>
              <a:t> критериальная</a:t>
            </a:r>
            <a:r>
              <a:rPr sz="1800" b="1" spc="3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основа 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совершенствования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и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повышения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качества</a:t>
            </a:r>
            <a:r>
              <a:rPr sz="1800" b="1" dirty="0">
                <a:latin typeface="Verdana"/>
                <a:cs typeface="Verdana"/>
              </a:rPr>
              <a:t> образования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056" y="201104"/>
            <a:ext cx="7874634" cy="556895"/>
            <a:chOff x="960056" y="201104"/>
            <a:chExt cx="7874634" cy="556895"/>
          </a:xfrm>
        </p:grpSpPr>
        <p:sp>
          <p:nvSpPr>
            <p:cNvPr id="3" name="object 3"/>
            <p:cNvSpPr/>
            <p:nvPr/>
          </p:nvSpPr>
          <p:spPr>
            <a:xfrm>
              <a:off x="973074" y="214122"/>
              <a:ext cx="7848600" cy="530860"/>
            </a:xfrm>
            <a:custGeom>
              <a:avLst/>
              <a:gdLst/>
              <a:ahLst/>
              <a:cxnLst/>
              <a:rect l="l" t="t" r="r" b="b"/>
              <a:pathLst>
                <a:path w="7848600" h="530860">
                  <a:moveTo>
                    <a:pt x="7848600" y="0"/>
                  </a:moveTo>
                  <a:lnTo>
                    <a:pt x="0" y="0"/>
                  </a:lnTo>
                  <a:lnTo>
                    <a:pt x="0" y="530351"/>
                  </a:lnTo>
                  <a:lnTo>
                    <a:pt x="7848600" y="530351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8EB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3074" y="214122"/>
              <a:ext cx="7848600" cy="530860"/>
            </a:xfrm>
            <a:custGeom>
              <a:avLst/>
              <a:gdLst/>
              <a:ahLst/>
              <a:cxnLst/>
              <a:rect l="l" t="t" r="r" b="b"/>
              <a:pathLst>
                <a:path w="7848600" h="530860">
                  <a:moveTo>
                    <a:pt x="0" y="530351"/>
                  </a:moveTo>
                  <a:lnTo>
                    <a:pt x="7848600" y="530351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53035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89630" y="327152"/>
            <a:ext cx="4012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Функциональная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грамотность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8868" y="1184084"/>
            <a:ext cx="5570855" cy="940435"/>
            <a:chOff x="598868" y="1184084"/>
            <a:chExt cx="5570855" cy="940435"/>
          </a:xfrm>
        </p:grpSpPr>
        <p:sp>
          <p:nvSpPr>
            <p:cNvPr id="7" name="object 7"/>
            <p:cNvSpPr/>
            <p:nvPr/>
          </p:nvSpPr>
          <p:spPr>
            <a:xfrm>
              <a:off x="611885" y="1197102"/>
              <a:ext cx="5544820" cy="914400"/>
            </a:xfrm>
            <a:custGeom>
              <a:avLst/>
              <a:gdLst/>
              <a:ahLst/>
              <a:cxnLst/>
              <a:rect l="l" t="t" r="r" b="b"/>
              <a:pathLst>
                <a:path w="5544820" h="914400">
                  <a:moveTo>
                    <a:pt x="5544312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5544312" y="914400"/>
                  </a:lnTo>
                  <a:lnTo>
                    <a:pt x="5544312" y="0"/>
                  </a:lnTo>
                  <a:close/>
                </a:path>
              </a:pathLst>
            </a:custGeom>
            <a:solidFill>
              <a:srgbClr val="8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1885" y="1197102"/>
              <a:ext cx="5544820" cy="914400"/>
            </a:xfrm>
            <a:custGeom>
              <a:avLst/>
              <a:gdLst/>
              <a:ahLst/>
              <a:cxnLst/>
              <a:rect l="l" t="t" r="r" b="b"/>
              <a:pathLst>
                <a:path w="5544820" h="914400">
                  <a:moveTo>
                    <a:pt x="0" y="914400"/>
                  </a:moveTo>
                  <a:lnTo>
                    <a:pt x="5544312" y="914400"/>
                  </a:lnTo>
                  <a:lnTo>
                    <a:pt x="5544312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36369" y="1273555"/>
            <a:ext cx="3894454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МЕТАПРЕДМЕТНЫЕ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РЕЗУЛЬТАТЫ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Регулятивные.</a:t>
            </a:r>
            <a:r>
              <a:rPr sz="1600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Коммуникативные.</a:t>
            </a:r>
            <a:endParaRPr sz="16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Познавательные.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59652" y="1184147"/>
            <a:ext cx="2365375" cy="940435"/>
            <a:chOff x="6359652" y="1184147"/>
            <a:chExt cx="2365375" cy="940435"/>
          </a:xfrm>
        </p:grpSpPr>
        <p:sp>
          <p:nvSpPr>
            <p:cNvPr id="11" name="object 11"/>
            <p:cNvSpPr/>
            <p:nvPr/>
          </p:nvSpPr>
          <p:spPr>
            <a:xfrm>
              <a:off x="6372606" y="1197101"/>
              <a:ext cx="2339340" cy="914400"/>
            </a:xfrm>
            <a:custGeom>
              <a:avLst/>
              <a:gdLst/>
              <a:ahLst/>
              <a:cxnLst/>
              <a:rect l="l" t="t" r="r" b="b"/>
              <a:pathLst>
                <a:path w="2339340" h="914400">
                  <a:moveTo>
                    <a:pt x="233934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2339340" y="914400"/>
                  </a:lnTo>
                  <a:lnTo>
                    <a:pt x="2339340" y="0"/>
                  </a:lnTo>
                  <a:close/>
                </a:path>
              </a:pathLst>
            </a:custGeom>
            <a:solidFill>
              <a:srgbClr val="8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72606" y="1197101"/>
              <a:ext cx="2339340" cy="914400"/>
            </a:xfrm>
            <a:custGeom>
              <a:avLst/>
              <a:gdLst/>
              <a:ahLst/>
              <a:cxnLst/>
              <a:rect l="l" t="t" r="r" b="b"/>
              <a:pathLst>
                <a:path w="2339340" h="914400">
                  <a:moveTo>
                    <a:pt x="0" y="914400"/>
                  </a:moveTo>
                  <a:lnTo>
                    <a:pt x="2339340" y="914400"/>
                  </a:lnTo>
                  <a:lnTo>
                    <a:pt x="233934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85559" y="1395475"/>
            <a:ext cx="23266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35915" indent="-4889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Л</a:t>
            </a:r>
            <a:r>
              <a:rPr sz="1600" b="1" spc="-20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ЧНОСТН</a:t>
            </a:r>
            <a:r>
              <a:rPr sz="1600" b="1" spc="-15" dirty="0">
                <a:solidFill>
                  <a:srgbClr val="001F5F"/>
                </a:solidFill>
                <a:latin typeface="Verdana"/>
                <a:cs typeface="Verdana"/>
              </a:rPr>
              <a:t>Ы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Е  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РЕЗУЛЬТАТЫ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8630" y="2925317"/>
            <a:ext cx="1728470" cy="1440180"/>
          </a:xfrm>
          <a:prstGeom prst="rect">
            <a:avLst/>
          </a:prstGeom>
          <a:solidFill>
            <a:srgbClr val="80C0DF"/>
          </a:solidFill>
          <a:ln w="25908">
            <a:solidFill>
              <a:srgbClr val="385D8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286385" marR="232410" indent="-286385" algn="r">
              <a:lnSpc>
                <a:spcPct val="100000"/>
              </a:lnSpc>
              <a:spcBef>
                <a:spcPts val="265"/>
              </a:spcBef>
              <a:buFont typeface="Microsoft Sans Serif"/>
              <a:buChar char="•"/>
              <a:tabLst>
                <a:tab pos="286385" algn="l"/>
                <a:tab pos="287020" algn="l"/>
              </a:tabLst>
            </a:pP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хн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логия</a:t>
            </a:r>
            <a:endParaRPr sz="1600">
              <a:latin typeface="Calibri"/>
              <a:cs typeface="Calibri"/>
            </a:endParaRPr>
          </a:p>
          <a:p>
            <a:pPr marL="283210" algn="ctr">
              <a:lnSpc>
                <a:spcPct val="100000"/>
              </a:lnSpc>
              <a:spcBef>
                <a:spcPts val="195"/>
              </a:spcBef>
            </a:pPr>
            <a:r>
              <a:rPr sz="1400" dirty="0">
                <a:solidFill>
                  <a:srgbClr val="001F5F"/>
                </a:solidFill>
                <a:latin typeface="Verdana"/>
                <a:cs typeface="Verdana"/>
              </a:rPr>
              <a:t>проблемного</a:t>
            </a:r>
            <a:endParaRPr sz="1400">
              <a:latin typeface="Verdana"/>
              <a:cs typeface="Verdana"/>
            </a:endParaRPr>
          </a:p>
          <a:p>
            <a:pPr marL="284480" algn="ctr">
              <a:lnSpc>
                <a:spcPct val="100000"/>
              </a:lnSpc>
              <a:spcBef>
                <a:spcPts val="45"/>
              </a:spcBef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диалога</a:t>
            </a:r>
            <a:endParaRPr sz="1600">
              <a:latin typeface="Calibri"/>
              <a:cs typeface="Calibri"/>
            </a:endParaRPr>
          </a:p>
          <a:p>
            <a:pPr marL="286385" marR="232410" indent="-286385" algn="r">
              <a:lnSpc>
                <a:spcPct val="100000"/>
              </a:lnSpc>
              <a:buFont typeface="Microsoft Sans Serif"/>
              <a:buChar char="•"/>
              <a:tabLst>
                <a:tab pos="286385" algn="l"/>
                <a:tab pos="287020" algn="l"/>
              </a:tabLst>
            </a:pP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хн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логия</a:t>
            </a:r>
            <a:endParaRPr sz="1600">
              <a:latin typeface="Calibri"/>
              <a:cs typeface="Calibri"/>
            </a:endParaRPr>
          </a:p>
          <a:p>
            <a:pPr marR="191770" algn="r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оценивания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40101" y="2925317"/>
            <a:ext cx="1728470" cy="1440180"/>
          </a:xfrm>
          <a:prstGeom prst="rect">
            <a:avLst/>
          </a:prstGeom>
          <a:solidFill>
            <a:srgbClr val="80C0DF"/>
          </a:solidFill>
          <a:ln w="25907">
            <a:solidFill>
              <a:srgbClr val="385D89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377825" marR="158750" indent="-287020">
              <a:lnSpc>
                <a:spcPct val="100000"/>
              </a:lnSpc>
              <a:spcBef>
                <a:spcPts val="355"/>
              </a:spcBef>
              <a:buFont typeface="Microsoft Sans Serif"/>
              <a:buChar char="•"/>
              <a:tabLst>
                <a:tab pos="377825" algn="l"/>
                <a:tab pos="378460" algn="l"/>
              </a:tabLst>
            </a:pPr>
            <a:r>
              <a:rPr sz="1400" spc="-5" dirty="0">
                <a:solidFill>
                  <a:srgbClr val="001F5F"/>
                </a:solidFill>
                <a:latin typeface="Verdana"/>
                <a:cs typeface="Verdana"/>
              </a:rPr>
              <a:t>технология </a:t>
            </a:r>
            <a:r>
              <a:rPr sz="1400" dirty="0">
                <a:solidFill>
                  <a:srgbClr val="001F5F"/>
                </a:solidFill>
                <a:latin typeface="Verdana"/>
                <a:cs typeface="Verdana"/>
              </a:rPr>
              <a:t> п</a:t>
            </a:r>
            <a:r>
              <a:rPr sz="1400" spc="-5" dirty="0">
                <a:solidFill>
                  <a:srgbClr val="001F5F"/>
                </a:solidFill>
                <a:latin typeface="Verdana"/>
                <a:cs typeface="Verdana"/>
              </a:rPr>
              <a:t>ро</a:t>
            </a:r>
            <a:r>
              <a:rPr sz="1400" spc="-10" dirty="0">
                <a:solidFill>
                  <a:srgbClr val="001F5F"/>
                </a:solidFill>
                <a:latin typeface="Verdana"/>
                <a:cs typeface="Verdana"/>
              </a:rPr>
              <a:t>д</a:t>
            </a:r>
            <a:r>
              <a:rPr sz="1400" dirty="0">
                <a:solidFill>
                  <a:srgbClr val="001F5F"/>
                </a:solidFill>
                <a:latin typeface="Verdana"/>
                <a:cs typeface="Verdana"/>
              </a:rPr>
              <a:t>у</a:t>
            </a:r>
            <a:r>
              <a:rPr sz="1400" spc="-10" dirty="0">
                <a:solidFill>
                  <a:srgbClr val="001F5F"/>
                </a:solidFill>
                <a:latin typeface="Verdana"/>
                <a:cs typeface="Verdana"/>
              </a:rPr>
              <a:t>к</a:t>
            </a:r>
            <a:r>
              <a:rPr sz="1400" spc="-5" dirty="0">
                <a:solidFill>
                  <a:srgbClr val="001F5F"/>
                </a:solidFill>
                <a:latin typeface="Verdana"/>
                <a:cs typeface="Verdana"/>
              </a:rPr>
              <a:t>ти</a:t>
            </a:r>
            <a:r>
              <a:rPr sz="1400" spc="-10" dirty="0">
                <a:solidFill>
                  <a:srgbClr val="001F5F"/>
                </a:solidFill>
                <a:latin typeface="Verdana"/>
                <a:cs typeface="Verdana"/>
              </a:rPr>
              <a:t>в</a:t>
            </a:r>
            <a:r>
              <a:rPr sz="1400" dirty="0">
                <a:solidFill>
                  <a:srgbClr val="001F5F"/>
                </a:solidFill>
                <a:latin typeface="Verdana"/>
                <a:cs typeface="Verdana"/>
              </a:rPr>
              <a:t>но  </a:t>
            </a:r>
            <a:r>
              <a:rPr sz="1400" spc="-5" dirty="0">
                <a:solidFill>
                  <a:srgbClr val="001F5F"/>
                </a:solidFill>
                <a:latin typeface="Verdana"/>
                <a:cs typeface="Verdana"/>
              </a:rPr>
              <a:t>го</a:t>
            </a:r>
            <a:r>
              <a:rPr sz="1400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Verdana"/>
                <a:cs typeface="Verdana"/>
              </a:rPr>
              <a:t>чтения</a:t>
            </a:r>
            <a:endParaRPr sz="1400">
              <a:latin typeface="Verdana"/>
              <a:cs typeface="Verdana"/>
            </a:endParaRPr>
          </a:p>
          <a:p>
            <a:pPr marL="377825" marR="379730" indent="-287020">
              <a:lnSpc>
                <a:spcPct val="100000"/>
              </a:lnSpc>
              <a:buFont typeface="Microsoft Sans Serif"/>
              <a:buChar char="•"/>
              <a:tabLst>
                <a:tab pos="377825" algn="l"/>
                <a:tab pos="378460" algn="l"/>
              </a:tabLst>
            </a:pPr>
            <a:r>
              <a:rPr sz="1400" dirty="0">
                <a:solidFill>
                  <a:srgbClr val="001F5F"/>
                </a:solidFill>
                <a:latin typeface="Verdana"/>
                <a:cs typeface="Verdana"/>
              </a:rPr>
              <a:t>форма </a:t>
            </a:r>
            <a:r>
              <a:rPr sz="1400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Verdana"/>
                <a:cs typeface="Verdana"/>
              </a:rPr>
              <a:t>гру</a:t>
            </a:r>
            <a:r>
              <a:rPr sz="1400" spc="-15" dirty="0">
                <a:solidFill>
                  <a:srgbClr val="001F5F"/>
                </a:solidFill>
                <a:latin typeface="Verdana"/>
                <a:cs typeface="Verdana"/>
              </a:rPr>
              <a:t>п</a:t>
            </a:r>
            <a:r>
              <a:rPr sz="1400" dirty="0">
                <a:solidFill>
                  <a:srgbClr val="001F5F"/>
                </a:solidFill>
                <a:latin typeface="Verdana"/>
                <a:cs typeface="Verdana"/>
              </a:rPr>
              <a:t>п</a:t>
            </a:r>
            <a:r>
              <a:rPr sz="1400" spc="-15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1400" dirty="0">
                <a:solidFill>
                  <a:srgbClr val="001F5F"/>
                </a:solidFill>
                <a:latin typeface="Verdana"/>
                <a:cs typeface="Verdana"/>
              </a:rPr>
              <a:t>вой  </a:t>
            </a:r>
            <a:r>
              <a:rPr sz="1400" spc="-5" dirty="0">
                <a:solidFill>
                  <a:srgbClr val="001F5F"/>
                </a:solidFill>
                <a:latin typeface="Verdana"/>
                <a:cs typeface="Verdana"/>
              </a:rPr>
              <a:t>работы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90821" y="2518410"/>
            <a:ext cx="2376170" cy="911860"/>
          </a:xfrm>
          <a:prstGeom prst="rect">
            <a:avLst/>
          </a:prstGeom>
          <a:solidFill>
            <a:srgbClr val="80C0DF"/>
          </a:solidFill>
          <a:ln w="25907">
            <a:solidFill>
              <a:srgbClr val="385D89"/>
            </a:solidFill>
          </a:ln>
        </p:spPr>
        <p:txBody>
          <a:bodyPr vert="horz" wrap="square" lIns="0" tIns="209550" rIns="0" bIns="0" rtlCol="0">
            <a:spAutoFit/>
          </a:bodyPr>
          <a:lstStyle/>
          <a:p>
            <a:pPr marL="412115" marR="368935" indent="-33655">
              <a:lnSpc>
                <a:spcPct val="100000"/>
              </a:lnSpc>
              <a:spcBef>
                <a:spcPts val="1650"/>
              </a:spcBef>
            </a:pP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П</a:t>
            </a:r>
            <a:r>
              <a:rPr sz="1600" b="1" spc="-15" dirty="0">
                <a:solidFill>
                  <a:srgbClr val="001F5F"/>
                </a:solidFill>
                <a:latin typeface="Verdana"/>
                <a:cs typeface="Verdana"/>
              </a:rPr>
              <a:t>Р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Е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Д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М</a:t>
            </a:r>
            <a:r>
              <a:rPr sz="1600" b="1" dirty="0">
                <a:solidFill>
                  <a:srgbClr val="001F5F"/>
                </a:solidFill>
                <a:latin typeface="Verdana"/>
                <a:cs typeface="Verdana"/>
              </a:rPr>
              <a:t>ЕТ</a:t>
            </a:r>
            <a:r>
              <a:rPr sz="1600" b="1" spc="-10" dirty="0">
                <a:solidFill>
                  <a:srgbClr val="001F5F"/>
                </a:solidFill>
                <a:latin typeface="Verdana"/>
                <a:cs typeface="Verdana"/>
              </a:rPr>
              <a:t>НЫЕ  </a:t>
            </a:r>
            <a:r>
              <a:rPr sz="1600" b="1" spc="-5" dirty="0">
                <a:solidFill>
                  <a:srgbClr val="001F5F"/>
                </a:solidFill>
                <a:latin typeface="Verdana"/>
                <a:cs typeface="Verdana"/>
              </a:rPr>
              <a:t>РЕЗУЛЬТАТЫ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896100" y="2769107"/>
            <a:ext cx="1789430" cy="1321435"/>
            <a:chOff x="6896100" y="2769107"/>
            <a:chExt cx="1789430" cy="1321435"/>
          </a:xfrm>
        </p:grpSpPr>
        <p:sp>
          <p:nvSpPr>
            <p:cNvPr id="18" name="object 18"/>
            <p:cNvSpPr/>
            <p:nvPr/>
          </p:nvSpPr>
          <p:spPr>
            <a:xfrm>
              <a:off x="6909053" y="2782061"/>
              <a:ext cx="1763395" cy="1295400"/>
            </a:xfrm>
            <a:custGeom>
              <a:avLst/>
              <a:gdLst/>
              <a:ahLst/>
              <a:cxnLst/>
              <a:rect l="l" t="t" r="r" b="b"/>
              <a:pathLst>
                <a:path w="1763395" h="1295400">
                  <a:moveTo>
                    <a:pt x="1763268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763268" y="1295400"/>
                  </a:lnTo>
                  <a:lnTo>
                    <a:pt x="1763268" y="0"/>
                  </a:lnTo>
                  <a:close/>
                </a:path>
              </a:pathLst>
            </a:custGeom>
            <a:solidFill>
              <a:srgbClr val="8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09053" y="2782061"/>
              <a:ext cx="1763395" cy="1295400"/>
            </a:xfrm>
            <a:custGeom>
              <a:avLst/>
              <a:gdLst/>
              <a:ahLst/>
              <a:cxnLst/>
              <a:rect l="l" t="t" r="r" b="b"/>
              <a:pathLst>
                <a:path w="1763395" h="1295400">
                  <a:moveTo>
                    <a:pt x="0" y="1295400"/>
                  </a:moveTo>
                  <a:lnTo>
                    <a:pt x="1763268" y="1295400"/>
                  </a:lnTo>
                  <a:lnTo>
                    <a:pt x="1763268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922007" y="2813050"/>
            <a:ext cx="175069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6379" marR="251460" indent="63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Verdana"/>
                <a:cs typeface="Verdana"/>
              </a:rPr>
              <a:t>Внеурочная </a:t>
            </a:r>
            <a:r>
              <a:rPr sz="1400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001F5F"/>
                </a:solidFill>
                <a:latin typeface="Verdana"/>
                <a:cs typeface="Verdana"/>
              </a:rPr>
              <a:t>деят</a:t>
            </a:r>
            <a:r>
              <a:rPr sz="1400" spc="5" dirty="0">
                <a:solidFill>
                  <a:srgbClr val="001F5F"/>
                </a:solidFill>
                <a:latin typeface="Verdana"/>
                <a:cs typeface="Verdana"/>
              </a:rPr>
              <a:t>ел</a:t>
            </a:r>
            <a:r>
              <a:rPr sz="1400" dirty="0">
                <a:solidFill>
                  <a:srgbClr val="001F5F"/>
                </a:solidFill>
                <a:latin typeface="Verdana"/>
                <a:cs typeface="Verdana"/>
              </a:rPr>
              <a:t>ь</a:t>
            </a:r>
            <a:r>
              <a:rPr sz="1400" spc="5" dirty="0">
                <a:solidFill>
                  <a:srgbClr val="001F5F"/>
                </a:solidFill>
                <a:latin typeface="Verdana"/>
                <a:cs typeface="Verdana"/>
              </a:rPr>
              <a:t>н</a:t>
            </a:r>
            <a:r>
              <a:rPr sz="1400" dirty="0">
                <a:solidFill>
                  <a:srgbClr val="001F5F"/>
                </a:solidFill>
                <a:latin typeface="Verdana"/>
                <a:cs typeface="Verdana"/>
              </a:rPr>
              <a:t>о</a:t>
            </a:r>
            <a:r>
              <a:rPr sz="1400" spc="5" dirty="0">
                <a:solidFill>
                  <a:srgbClr val="001F5F"/>
                </a:solidFill>
                <a:latin typeface="Verdana"/>
                <a:cs typeface="Verdana"/>
              </a:rPr>
              <a:t>с</a:t>
            </a:r>
            <a:r>
              <a:rPr sz="1400" spc="-5" dirty="0">
                <a:solidFill>
                  <a:srgbClr val="001F5F"/>
                </a:solidFill>
                <a:latin typeface="Verdana"/>
                <a:cs typeface="Verdana"/>
              </a:rPr>
              <a:t>ть  </a:t>
            </a:r>
            <a:r>
              <a:rPr sz="1400" dirty="0">
                <a:solidFill>
                  <a:srgbClr val="001F5F"/>
                </a:solidFill>
                <a:latin typeface="Verdana"/>
                <a:cs typeface="Verdana"/>
              </a:rPr>
              <a:t>Внеучебная</a:t>
            </a:r>
            <a:endParaRPr sz="1400">
              <a:latin typeface="Verdana"/>
              <a:cs typeface="Verdana"/>
            </a:endParaRPr>
          </a:p>
          <a:p>
            <a:pPr marL="133985" marR="137795" algn="ctr">
              <a:lnSpc>
                <a:spcPct val="100000"/>
              </a:lnSpc>
            </a:pPr>
            <a:r>
              <a:rPr sz="1400" dirty="0">
                <a:solidFill>
                  <a:srgbClr val="001F5F"/>
                </a:solidFill>
                <a:latin typeface="Verdana"/>
                <a:cs typeface="Verdana"/>
              </a:rPr>
              <a:t>восп</a:t>
            </a:r>
            <a:r>
              <a:rPr sz="1400" spc="-5" dirty="0">
                <a:solidFill>
                  <a:srgbClr val="001F5F"/>
                </a:solidFill>
                <a:latin typeface="Verdana"/>
                <a:cs typeface="Verdana"/>
              </a:rPr>
              <a:t>итател</a:t>
            </a:r>
            <a:r>
              <a:rPr sz="1400" spc="5" dirty="0">
                <a:solidFill>
                  <a:srgbClr val="001F5F"/>
                </a:solidFill>
                <a:latin typeface="Verdana"/>
                <a:cs typeface="Verdana"/>
              </a:rPr>
              <a:t>ь</a:t>
            </a:r>
            <a:r>
              <a:rPr sz="1400" dirty="0">
                <a:solidFill>
                  <a:srgbClr val="001F5F"/>
                </a:solidFill>
                <a:latin typeface="Verdana"/>
                <a:cs typeface="Verdana"/>
              </a:rPr>
              <a:t>ная  деятельность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79384" y="4914836"/>
            <a:ext cx="5641975" cy="457834"/>
            <a:chOff x="1679384" y="4914836"/>
            <a:chExt cx="5641975" cy="457834"/>
          </a:xfrm>
        </p:grpSpPr>
        <p:sp>
          <p:nvSpPr>
            <p:cNvPr id="22" name="object 22"/>
            <p:cNvSpPr/>
            <p:nvPr/>
          </p:nvSpPr>
          <p:spPr>
            <a:xfrm>
              <a:off x="1692402" y="4927853"/>
              <a:ext cx="5615940" cy="431800"/>
            </a:xfrm>
            <a:custGeom>
              <a:avLst/>
              <a:gdLst/>
              <a:ahLst/>
              <a:cxnLst/>
              <a:rect l="l" t="t" r="r" b="b"/>
              <a:pathLst>
                <a:path w="5615940" h="431800">
                  <a:moveTo>
                    <a:pt x="5615940" y="0"/>
                  </a:moveTo>
                  <a:lnTo>
                    <a:pt x="0" y="0"/>
                  </a:lnTo>
                  <a:lnTo>
                    <a:pt x="0" y="431292"/>
                  </a:lnTo>
                  <a:lnTo>
                    <a:pt x="5615940" y="431292"/>
                  </a:lnTo>
                  <a:lnTo>
                    <a:pt x="5615940" y="0"/>
                  </a:lnTo>
                  <a:close/>
                </a:path>
              </a:pathLst>
            </a:custGeom>
            <a:solidFill>
              <a:srgbClr val="80C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2402" y="4927853"/>
              <a:ext cx="5615940" cy="431800"/>
            </a:xfrm>
            <a:custGeom>
              <a:avLst/>
              <a:gdLst/>
              <a:ahLst/>
              <a:cxnLst/>
              <a:rect l="l" t="t" r="r" b="b"/>
              <a:pathLst>
                <a:path w="5615940" h="431800">
                  <a:moveTo>
                    <a:pt x="0" y="431292"/>
                  </a:moveTo>
                  <a:lnTo>
                    <a:pt x="5615940" y="431292"/>
                  </a:lnTo>
                  <a:lnTo>
                    <a:pt x="5615940" y="0"/>
                  </a:lnTo>
                  <a:lnTo>
                    <a:pt x="0" y="0"/>
                  </a:lnTo>
                  <a:lnTo>
                    <a:pt x="0" y="43129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705355" y="5007990"/>
            <a:ext cx="5603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863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Проектная</a:t>
            </a:r>
            <a:r>
              <a:rPr sz="1600" spc="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технология</a:t>
            </a:r>
            <a:r>
              <a:rPr sz="1600" spc="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Verdana"/>
                <a:cs typeface="Verdana"/>
              </a:rPr>
              <a:t>и жизненные</a:t>
            </a:r>
            <a:r>
              <a:rPr sz="1600" spc="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001F5F"/>
                </a:solidFill>
                <a:latin typeface="Verdana"/>
                <a:cs typeface="Verdana"/>
              </a:rPr>
              <a:t>задачи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3513" y="5496305"/>
            <a:ext cx="7179945" cy="1152525"/>
          </a:xfrm>
          <a:prstGeom prst="rect">
            <a:avLst/>
          </a:prstGeom>
          <a:solidFill>
            <a:srgbClr val="80C0DF"/>
          </a:solidFill>
          <a:ln w="25907">
            <a:solidFill>
              <a:srgbClr val="385D89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ОБРАЗОВАТЕЛЬНАЯ</a:t>
            </a:r>
            <a:r>
              <a:rPr sz="2000" b="1" spc="-6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СРЕДА</a:t>
            </a:r>
            <a:r>
              <a:rPr sz="2000" b="1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1F5F"/>
                </a:solidFill>
                <a:latin typeface="Verdana"/>
                <a:cs typeface="Verdana"/>
              </a:rPr>
              <a:t>ШКОЛЫ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28547" y="3428491"/>
            <a:ext cx="4303395" cy="1498600"/>
          </a:xfrm>
          <a:custGeom>
            <a:avLst/>
            <a:gdLst/>
            <a:ahLst/>
            <a:cxnLst/>
            <a:rect l="l" t="t" r="r" b="b"/>
            <a:pathLst>
              <a:path w="4303395" h="1498600">
                <a:moveTo>
                  <a:pt x="867537" y="1497965"/>
                </a:moveTo>
                <a:lnTo>
                  <a:pt x="866698" y="1496314"/>
                </a:lnTo>
                <a:lnTo>
                  <a:pt x="822960" y="1409446"/>
                </a:lnTo>
                <a:lnTo>
                  <a:pt x="821436" y="1406271"/>
                </a:lnTo>
                <a:lnTo>
                  <a:pt x="817626" y="1405001"/>
                </a:lnTo>
                <a:lnTo>
                  <a:pt x="814451" y="1406525"/>
                </a:lnTo>
                <a:lnTo>
                  <a:pt x="811276" y="1408176"/>
                </a:lnTo>
                <a:lnTo>
                  <a:pt x="810006" y="1411986"/>
                </a:lnTo>
                <a:lnTo>
                  <a:pt x="811657" y="1415161"/>
                </a:lnTo>
                <a:lnTo>
                  <a:pt x="840752" y="1472996"/>
                </a:lnTo>
                <a:lnTo>
                  <a:pt x="6858" y="930910"/>
                </a:lnTo>
                <a:lnTo>
                  <a:pt x="0" y="941578"/>
                </a:lnTo>
                <a:lnTo>
                  <a:pt x="834021" y="1483626"/>
                </a:lnTo>
                <a:lnTo>
                  <a:pt x="769112" y="1480439"/>
                </a:lnTo>
                <a:lnTo>
                  <a:pt x="765683" y="1480312"/>
                </a:lnTo>
                <a:lnTo>
                  <a:pt x="762635" y="1482979"/>
                </a:lnTo>
                <a:lnTo>
                  <a:pt x="762381" y="1489964"/>
                </a:lnTo>
                <a:lnTo>
                  <a:pt x="765048" y="1493012"/>
                </a:lnTo>
                <a:lnTo>
                  <a:pt x="768604" y="1493139"/>
                </a:lnTo>
                <a:lnTo>
                  <a:pt x="867537" y="1497965"/>
                </a:lnTo>
                <a:close/>
              </a:path>
              <a:path w="4303395" h="1498600">
                <a:moveTo>
                  <a:pt x="2061718" y="937641"/>
                </a:moveTo>
                <a:lnTo>
                  <a:pt x="2049399" y="934847"/>
                </a:lnTo>
                <a:lnTo>
                  <a:pt x="1931441" y="1461427"/>
                </a:lnTo>
                <a:lnTo>
                  <a:pt x="1911858" y="1399667"/>
                </a:lnTo>
                <a:lnTo>
                  <a:pt x="1910715" y="1396238"/>
                </a:lnTo>
                <a:lnTo>
                  <a:pt x="1907159" y="1394460"/>
                </a:lnTo>
                <a:lnTo>
                  <a:pt x="1903857" y="1395476"/>
                </a:lnTo>
                <a:lnTo>
                  <a:pt x="1900555" y="1396619"/>
                </a:lnTo>
                <a:lnTo>
                  <a:pt x="1898650" y="1400175"/>
                </a:lnTo>
                <a:lnTo>
                  <a:pt x="1899793" y="1403477"/>
                </a:lnTo>
                <a:lnTo>
                  <a:pt x="1929765" y="1497965"/>
                </a:lnTo>
                <a:lnTo>
                  <a:pt x="1939899" y="1487043"/>
                </a:lnTo>
                <a:lnTo>
                  <a:pt x="1997202" y="1425321"/>
                </a:lnTo>
                <a:lnTo>
                  <a:pt x="1999615" y="1422781"/>
                </a:lnTo>
                <a:lnTo>
                  <a:pt x="1999488" y="1418717"/>
                </a:lnTo>
                <a:lnTo>
                  <a:pt x="1996808" y="1416304"/>
                </a:lnTo>
                <a:lnTo>
                  <a:pt x="1994281" y="1413891"/>
                </a:lnTo>
                <a:lnTo>
                  <a:pt x="1990217" y="1414145"/>
                </a:lnTo>
                <a:lnTo>
                  <a:pt x="1987931" y="1416685"/>
                </a:lnTo>
                <a:lnTo>
                  <a:pt x="1943760" y="1464208"/>
                </a:lnTo>
                <a:lnTo>
                  <a:pt x="2061718" y="937641"/>
                </a:lnTo>
                <a:close/>
              </a:path>
              <a:path w="4303395" h="1498600">
                <a:moveTo>
                  <a:pt x="4303395" y="1406144"/>
                </a:moveTo>
                <a:lnTo>
                  <a:pt x="4302125" y="1402334"/>
                </a:lnTo>
                <a:lnTo>
                  <a:pt x="4298950" y="1400810"/>
                </a:lnTo>
                <a:lnTo>
                  <a:pt x="4295902" y="1399286"/>
                </a:lnTo>
                <a:lnTo>
                  <a:pt x="4292092" y="1400556"/>
                </a:lnTo>
                <a:lnTo>
                  <a:pt x="4290441" y="1403731"/>
                </a:lnTo>
                <a:lnTo>
                  <a:pt x="4261942" y="1461833"/>
                </a:lnTo>
                <a:lnTo>
                  <a:pt x="4156583" y="0"/>
                </a:lnTo>
                <a:lnTo>
                  <a:pt x="4143883" y="1016"/>
                </a:lnTo>
                <a:lnTo>
                  <a:pt x="4249242" y="1462582"/>
                </a:lnTo>
                <a:lnTo>
                  <a:pt x="4212717" y="1409319"/>
                </a:lnTo>
                <a:lnTo>
                  <a:pt x="4210812" y="1406398"/>
                </a:lnTo>
                <a:lnTo>
                  <a:pt x="4206875" y="1405636"/>
                </a:lnTo>
                <a:lnTo>
                  <a:pt x="4201033" y="1409700"/>
                </a:lnTo>
                <a:lnTo>
                  <a:pt x="4200271" y="1413637"/>
                </a:lnTo>
                <a:lnTo>
                  <a:pt x="4202303" y="1416558"/>
                </a:lnTo>
                <a:lnTo>
                  <a:pt x="4258183" y="1498346"/>
                </a:lnTo>
                <a:lnTo>
                  <a:pt x="4264164" y="1486154"/>
                </a:lnTo>
                <a:lnTo>
                  <a:pt x="4301871" y="1409319"/>
                </a:lnTo>
                <a:lnTo>
                  <a:pt x="4303395" y="1406144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359663" y="341375"/>
            <a:ext cx="5271770" cy="2584450"/>
            <a:chOff x="359663" y="341375"/>
            <a:chExt cx="5271770" cy="2584450"/>
          </a:xfrm>
        </p:grpSpPr>
        <p:sp>
          <p:nvSpPr>
            <p:cNvPr id="28" name="object 28"/>
            <p:cNvSpPr/>
            <p:nvPr/>
          </p:nvSpPr>
          <p:spPr>
            <a:xfrm>
              <a:off x="1288288" y="2086228"/>
              <a:ext cx="4343400" cy="839469"/>
            </a:xfrm>
            <a:custGeom>
              <a:avLst/>
              <a:gdLst/>
              <a:ahLst/>
              <a:cxnLst/>
              <a:rect l="l" t="t" r="r" b="b"/>
              <a:pathLst>
                <a:path w="4343400" h="839469">
                  <a:moveTo>
                    <a:pt x="122047" y="25019"/>
                  </a:moveTo>
                  <a:lnTo>
                    <a:pt x="109347" y="24003"/>
                  </a:lnTo>
                  <a:lnTo>
                    <a:pt x="40538" y="802741"/>
                  </a:lnTo>
                  <a:lnTo>
                    <a:pt x="12954" y="744093"/>
                  </a:lnTo>
                  <a:lnTo>
                    <a:pt x="11430" y="740918"/>
                  </a:lnTo>
                  <a:lnTo>
                    <a:pt x="7747" y="739521"/>
                  </a:lnTo>
                  <a:lnTo>
                    <a:pt x="1397" y="742569"/>
                  </a:lnTo>
                  <a:lnTo>
                    <a:pt x="0" y="746379"/>
                  </a:lnTo>
                  <a:lnTo>
                    <a:pt x="1524" y="749554"/>
                  </a:lnTo>
                  <a:lnTo>
                    <a:pt x="43688" y="839216"/>
                  </a:lnTo>
                  <a:lnTo>
                    <a:pt x="52222" y="827151"/>
                  </a:lnTo>
                  <a:lnTo>
                    <a:pt x="100965" y="758317"/>
                  </a:lnTo>
                  <a:lnTo>
                    <a:pt x="102997" y="755396"/>
                  </a:lnTo>
                  <a:lnTo>
                    <a:pt x="102362" y="751459"/>
                  </a:lnTo>
                  <a:lnTo>
                    <a:pt x="99441" y="749427"/>
                  </a:lnTo>
                  <a:lnTo>
                    <a:pt x="96647" y="747395"/>
                  </a:lnTo>
                  <a:lnTo>
                    <a:pt x="92583" y="748157"/>
                  </a:lnTo>
                  <a:lnTo>
                    <a:pt x="90551" y="750951"/>
                  </a:lnTo>
                  <a:lnTo>
                    <a:pt x="53251" y="803694"/>
                  </a:lnTo>
                  <a:lnTo>
                    <a:pt x="122047" y="25019"/>
                  </a:lnTo>
                  <a:close/>
                </a:path>
                <a:path w="4343400" h="839469">
                  <a:moveTo>
                    <a:pt x="2100961" y="25908"/>
                  </a:moveTo>
                  <a:lnTo>
                    <a:pt x="2088515" y="23114"/>
                  </a:lnTo>
                  <a:lnTo>
                    <a:pt x="1916671" y="802487"/>
                  </a:lnTo>
                  <a:lnTo>
                    <a:pt x="1896872" y="740918"/>
                  </a:lnTo>
                  <a:lnTo>
                    <a:pt x="1895856" y="737616"/>
                  </a:lnTo>
                  <a:lnTo>
                    <a:pt x="1892300" y="735838"/>
                  </a:lnTo>
                  <a:lnTo>
                    <a:pt x="1888871" y="736854"/>
                  </a:lnTo>
                  <a:lnTo>
                    <a:pt x="1885569" y="737870"/>
                  </a:lnTo>
                  <a:lnTo>
                    <a:pt x="1883791" y="741553"/>
                  </a:lnTo>
                  <a:lnTo>
                    <a:pt x="1884807" y="744855"/>
                  </a:lnTo>
                  <a:lnTo>
                    <a:pt x="1915160" y="839216"/>
                  </a:lnTo>
                  <a:lnTo>
                    <a:pt x="1925218" y="828294"/>
                  </a:lnTo>
                  <a:lnTo>
                    <a:pt x="1982330" y="766318"/>
                  </a:lnTo>
                  <a:lnTo>
                    <a:pt x="1984756" y="763778"/>
                  </a:lnTo>
                  <a:lnTo>
                    <a:pt x="1984502" y="759714"/>
                  </a:lnTo>
                  <a:lnTo>
                    <a:pt x="1981962" y="757301"/>
                  </a:lnTo>
                  <a:lnTo>
                    <a:pt x="1979422" y="755015"/>
                  </a:lnTo>
                  <a:lnTo>
                    <a:pt x="1975358" y="755142"/>
                  </a:lnTo>
                  <a:lnTo>
                    <a:pt x="1972945" y="757682"/>
                  </a:lnTo>
                  <a:lnTo>
                    <a:pt x="1929104" y="805345"/>
                  </a:lnTo>
                  <a:lnTo>
                    <a:pt x="2100961" y="25908"/>
                  </a:lnTo>
                  <a:close/>
                </a:path>
                <a:path w="4343400" h="839469">
                  <a:moveTo>
                    <a:pt x="4156710" y="401701"/>
                  </a:moveTo>
                  <a:lnTo>
                    <a:pt x="4082669" y="335915"/>
                  </a:lnTo>
                  <a:lnTo>
                    <a:pt x="4080002" y="333629"/>
                  </a:lnTo>
                  <a:lnTo>
                    <a:pt x="4075938" y="333883"/>
                  </a:lnTo>
                  <a:lnTo>
                    <a:pt x="4073652" y="336423"/>
                  </a:lnTo>
                  <a:lnTo>
                    <a:pt x="4071366" y="339090"/>
                  </a:lnTo>
                  <a:lnTo>
                    <a:pt x="4071620" y="343154"/>
                  </a:lnTo>
                  <a:lnTo>
                    <a:pt x="4074160" y="345440"/>
                  </a:lnTo>
                  <a:lnTo>
                    <a:pt x="4122674" y="388454"/>
                  </a:lnTo>
                  <a:lnTo>
                    <a:pt x="2277618" y="18288"/>
                  </a:lnTo>
                  <a:lnTo>
                    <a:pt x="2275078" y="30734"/>
                  </a:lnTo>
                  <a:lnTo>
                    <a:pt x="4119930" y="400862"/>
                  </a:lnTo>
                  <a:lnTo>
                    <a:pt x="4055491" y="422910"/>
                  </a:lnTo>
                  <a:lnTo>
                    <a:pt x="4053713" y="426593"/>
                  </a:lnTo>
                  <a:lnTo>
                    <a:pt x="4055999" y="433197"/>
                  </a:lnTo>
                  <a:lnTo>
                    <a:pt x="4059682" y="434975"/>
                  </a:lnTo>
                  <a:lnTo>
                    <a:pt x="4145597" y="405511"/>
                  </a:lnTo>
                  <a:lnTo>
                    <a:pt x="4156710" y="401701"/>
                  </a:lnTo>
                  <a:close/>
                </a:path>
                <a:path w="4343400" h="839469">
                  <a:moveTo>
                    <a:pt x="4342892" y="341757"/>
                  </a:moveTo>
                  <a:lnTo>
                    <a:pt x="4341876" y="337947"/>
                  </a:lnTo>
                  <a:lnTo>
                    <a:pt x="4335780" y="334391"/>
                  </a:lnTo>
                  <a:lnTo>
                    <a:pt x="4331843" y="335534"/>
                  </a:lnTo>
                  <a:lnTo>
                    <a:pt x="4330065" y="338582"/>
                  </a:lnTo>
                  <a:lnTo>
                    <a:pt x="4298239" y="395033"/>
                  </a:lnTo>
                  <a:lnTo>
                    <a:pt x="4292854" y="0"/>
                  </a:lnTo>
                  <a:lnTo>
                    <a:pt x="4280154" y="254"/>
                  </a:lnTo>
                  <a:lnTo>
                    <a:pt x="4285539" y="395008"/>
                  </a:lnTo>
                  <a:lnTo>
                    <a:pt x="4252214" y="339598"/>
                  </a:lnTo>
                  <a:lnTo>
                    <a:pt x="4250436" y="336677"/>
                  </a:lnTo>
                  <a:lnTo>
                    <a:pt x="4246499" y="335661"/>
                  </a:lnTo>
                  <a:lnTo>
                    <a:pt x="4243451" y="337439"/>
                  </a:lnTo>
                  <a:lnTo>
                    <a:pt x="4240530" y="339217"/>
                  </a:lnTo>
                  <a:lnTo>
                    <a:pt x="4239514" y="343154"/>
                  </a:lnTo>
                  <a:lnTo>
                    <a:pt x="4241292" y="346202"/>
                  </a:lnTo>
                  <a:lnTo>
                    <a:pt x="4292473" y="431038"/>
                  </a:lnTo>
                  <a:lnTo>
                    <a:pt x="4299483" y="418592"/>
                  </a:lnTo>
                  <a:lnTo>
                    <a:pt x="4341114" y="344805"/>
                  </a:lnTo>
                  <a:lnTo>
                    <a:pt x="4342892" y="341757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2617" y="776477"/>
              <a:ext cx="731520" cy="683260"/>
            </a:xfrm>
            <a:custGeom>
              <a:avLst/>
              <a:gdLst/>
              <a:ahLst/>
              <a:cxnLst/>
              <a:rect l="l" t="t" r="r" b="b"/>
              <a:pathLst>
                <a:path w="731519" h="683260">
                  <a:moveTo>
                    <a:pt x="0" y="0"/>
                  </a:moveTo>
                  <a:lnTo>
                    <a:pt x="0" y="182880"/>
                  </a:lnTo>
                  <a:lnTo>
                    <a:pt x="2613" y="218670"/>
                  </a:lnTo>
                  <a:lnTo>
                    <a:pt x="22954" y="287976"/>
                  </a:lnTo>
                  <a:lnTo>
                    <a:pt x="62195" y="353312"/>
                  </a:lnTo>
                  <a:lnTo>
                    <a:pt x="88434" y="384141"/>
                  </a:lnTo>
                  <a:lnTo>
                    <a:pt x="118833" y="413557"/>
                  </a:lnTo>
                  <a:lnTo>
                    <a:pt x="153204" y="441420"/>
                  </a:lnTo>
                  <a:lnTo>
                    <a:pt x="191361" y="467589"/>
                  </a:lnTo>
                  <a:lnTo>
                    <a:pt x="233115" y="491924"/>
                  </a:lnTo>
                  <a:lnTo>
                    <a:pt x="278277" y="514284"/>
                  </a:lnTo>
                  <a:lnTo>
                    <a:pt x="326660" y="534531"/>
                  </a:lnTo>
                  <a:lnTo>
                    <a:pt x="378076" y="552522"/>
                  </a:lnTo>
                  <a:lnTo>
                    <a:pt x="432336" y="568119"/>
                  </a:lnTo>
                  <a:lnTo>
                    <a:pt x="489254" y="581180"/>
                  </a:lnTo>
                  <a:lnTo>
                    <a:pt x="548640" y="591566"/>
                  </a:lnTo>
                  <a:lnTo>
                    <a:pt x="548640" y="683006"/>
                  </a:lnTo>
                  <a:lnTo>
                    <a:pt x="731519" y="513588"/>
                  </a:lnTo>
                  <a:lnTo>
                    <a:pt x="548640" y="317246"/>
                  </a:lnTo>
                  <a:lnTo>
                    <a:pt x="548640" y="408686"/>
                  </a:lnTo>
                  <a:lnTo>
                    <a:pt x="489254" y="398300"/>
                  </a:lnTo>
                  <a:lnTo>
                    <a:pt x="432336" y="385239"/>
                  </a:lnTo>
                  <a:lnTo>
                    <a:pt x="378076" y="369642"/>
                  </a:lnTo>
                  <a:lnTo>
                    <a:pt x="326660" y="351651"/>
                  </a:lnTo>
                  <a:lnTo>
                    <a:pt x="278277" y="331404"/>
                  </a:lnTo>
                  <a:lnTo>
                    <a:pt x="233115" y="309044"/>
                  </a:lnTo>
                  <a:lnTo>
                    <a:pt x="191361" y="284709"/>
                  </a:lnTo>
                  <a:lnTo>
                    <a:pt x="153204" y="258540"/>
                  </a:lnTo>
                  <a:lnTo>
                    <a:pt x="118833" y="230677"/>
                  </a:lnTo>
                  <a:lnTo>
                    <a:pt x="88434" y="201261"/>
                  </a:lnTo>
                  <a:lnTo>
                    <a:pt x="62195" y="170432"/>
                  </a:lnTo>
                  <a:lnTo>
                    <a:pt x="40306" y="138330"/>
                  </a:lnTo>
                  <a:lnTo>
                    <a:pt x="10327" y="70869"/>
                  </a:lnTo>
                  <a:lnTo>
                    <a:pt x="2613" y="35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72931" y="354329"/>
              <a:ext cx="731520" cy="513715"/>
            </a:xfrm>
            <a:custGeom>
              <a:avLst/>
              <a:gdLst/>
              <a:ahLst/>
              <a:cxnLst/>
              <a:rect l="l" t="t" r="r" b="b"/>
              <a:pathLst>
                <a:path w="731519" h="513715">
                  <a:moveTo>
                    <a:pt x="731206" y="0"/>
                  </a:moveTo>
                  <a:lnTo>
                    <a:pt x="691282" y="621"/>
                  </a:lnTo>
                  <a:lnTo>
                    <a:pt x="651505" y="2492"/>
                  </a:lnTo>
                  <a:lnTo>
                    <a:pt x="611964" y="5625"/>
                  </a:lnTo>
                  <a:lnTo>
                    <a:pt x="572748" y="10033"/>
                  </a:lnTo>
                  <a:lnTo>
                    <a:pt x="511710" y="19442"/>
                  </a:lnTo>
                  <a:lnTo>
                    <a:pt x="453260" y="31606"/>
                  </a:lnTo>
                  <a:lnTo>
                    <a:pt x="397563" y="46375"/>
                  </a:lnTo>
                  <a:lnTo>
                    <a:pt x="344787" y="63597"/>
                  </a:lnTo>
                  <a:lnTo>
                    <a:pt x="295099" y="83122"/>
                  </a:lnTo>
                  <a:lnTo>
                    <a:pt x="248664" y="104797"/>
                  </a:lnTo>
                  <a:lnTo>
                    <a:pt x="205651" y="128473"/>
                  </a:lnTo>
                  <a:lnTo>
                    <a:pt x="166225" y="153998"/>
                  </a:lnTo>
                  <a:lnTo>
                    <a:pt x="130555" y="181220"/>
                  </a:lnTo>
                  <a:lnTo>
                    <a:pt x="98805" y="209989"/>
                  </a:lnTo>
                  <a:lnTo>
                    <a:pt x="71144" y="240154"/>
                  </a:lnTo>
                  <a:lnTo>
                    <a:pt x="47738" y="271564"/>
                  </a:lnTo>
                  <a:lnTo>
                    <a:pt x="14358" y="337512"/>
                  </a:lnTo>
                  <a:lnTo>
                    <a:pt x="0" y="406626"/>
                  </a:lnTo>
                  <a:lnTo>
                    <a:pt x="370" y="441992"/>
                  </a:lnTo>
                  <a:lnTo>
                    <a:pt x="5997" y="477696"/>
                  </a:lnTo>
                  <a:lnTo>
                    <a:pt x="17047" y="513588"/>
                  </a:lnTo>
                  <a:lnTo>
                    <a:pt x="32432" y="480093"/>
                  </a:lnTo>
                  <a:lnTo>
                    <a:pt x="52224" y="447854"/>
                  </a:lnTo>
                  <a:lnTo>
                    <a:pt x="76207" y="416970"/>
                  </a:lnTo>
                  <a:lnTo>
                    <a:pt x="104164" y="387540"/>
                  </a:lnTo>
                  <a:lnTo>
                    <a:pt x="135881" y="359666"/>
                  </a:lnTo>
                  <a:lnTo>
                    <a:pt x="171141" y="333447"/>
                  </a:lnTo>
                  <a:lnTo>
                    <a:pt x="209730" y="308983"/>
                  </a:lnTo>
                  <a:lnTo>
                    <a:pt x="251430" y="286373"/>
                  </a:lnTo>
                  <a:lnTo>
                    <a:pt x="296027" y="265720"/>
                  </a:lnTo>
                  <a:lnTo>
                    <a:pt x="343305" y="247121"/>
                  </a:lnTo>
                  <a:lnTo>
                    <a:pt x="393049" y="230678"/>
                  </a:lnTo>
                  <a:lnTo>
                    <a:pt x="445042" y="216489"/>
                  </a:lnTo>
                  <a:lnTo>
                    <a:pt x="499069" y="204657"/>
                  </a:lnTo>
                  <a:lnTo>
                    <a:pt x="554915" y="195279"/>
                  </a:lnTo>
                  <a:lnTo>
                    <a:pt x="612363" y="188457"/>
                  </a:lnTo>
                  <a:lnTo>
                    <a:pt x="671199" y="184291"/>
                  </a:lnTo>
                  <a:lnTo>
                    <a:pt x="731206" y="182880"/>
                  </a:lnTo>
                  <a:lnTo>
                    <a:pt x="731206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2617" y="354329"/>
              <a:ext cx="731520" cy="1105535"/>
            </a:xfrm>
            <a:custGeom>
              <a:avLst/>
              <a:gdLst/>
              <a:ahLst/>
              <a:cxnLst/>
              <a:rect l="l" t="t" r="r" b="b"/>
              <a:pathLst>
                <a:path w="731519" h="1105535">
                  <a:moveTo>
                    <a:pt x="0" y="422148"/>
                  </a:moveTo>
                  <a:lnTo>
                    <a:pt x="10327" y="493017"/>
                  </a:lnTo>
                  <a:lnTo>
                    <a:pt x="40306" y="560478"/>
                  </a:lnTo>
                  <a:lnTo>
                    <a:pt x="62195" y="592580"/>
                  </a:lnTo>
                  <a:lnTo>
                    <a:pt x="88434" y="623409"/>
                  </a:lnTo>
                  <a:lnTo>
                    <a:pt x="118833" y="652825"/>
                  </a:lnTo>
                  <a:lnTo>
                    <a:pt x="153204" y="680688"/>
                  </a:lnTo>
                  <a:lnTo>
                    <a:pt x="191361" y="706857"/>
                  </a:lnTo>
                  <a:lnTo>
                    <a:pt x="233115" y="731192"/>
                  </a:lnTo>
                  <a:lnTo>
                    <a:pt x="278277" y="753552"/>
                  </a:lnTo>
                  <a:lnTo>
                    <a:pt x="326660" y="773799"/>
                  </a:lnTo>
                  <a:lnTo>
                    <a:pt x="378076" y="791790"/>
                  </a:lnTo>
                  <a:lnTo>
                    <a:pt x="432336" y="807387"/>
                  </a:lnTo>
                  <a:lnTo>
                    <a:pt x="489254" y="820448"/>
                  </a:lnTo>
                  <a:lnTo>
                    <a:pt x="548640" y="830834"/>
                  </a:lnTo>
                  <a:lnTo>
                    <a:pt x="548640" y="739394"/>
                  </a:lnTo>
                  <a:lnTo>
                    <a:pt x="731519" y="935736"/>
                  </a:lnTo>
                  <a:lnTo>
                    <a:pt x="548640" y="1105154"/>
                  </a:lnTo>
                  <a:lnTo>
                    <a:pt x="548640" y="1013714"/>
                  </a:lnTo>
                  <a:lnTo>
                    <a:pt x="489254" y="1003328"/>
                  </a:lnTo>
                  <a:lnTo>
                    <a:pt x="432336" y="990267"/>
                  </a:lnTo>
                  <a:lnTo>
                    <a:pt x="378076" y="974670"/>
                  </a:lnTo>
                  <a:lnTo>
                    <a:pt x="326660" y="956679"/>
                  </a:lnTo>
                  <a:lnTo>
                    <a:pt x="278277" y="936432"/>
                  </a:lnTo>
                  <a:lnTo>
                    <a:pt x="233115" y="914072"/>
                  </a:lnTo>
                  <a:lnTo>
                    <a:pt x="191361" y="889737"/>
                  </a:lnTo>
                  <a:lnTo>
                    <a:pt x="153204" y="863568"/>
                  </a:lnTo>
                  <a:lnTo>
                    <a:pt x="118833" y="835705"/>
                  </a:lnTo>
                  <a:lnTo>
                    <a:pt x="88434" y="806289"/>
                  </a:lnTo>
                  <a:lnTo>
                    <a:pt x="62195" y="775460"/>
                  </a:lnTo>
                  <a:lnTo>
                    <a:pt x="40306" y="743358"/>
                  </a:lnTo>
                  <a:lnTo>
                    <a:pt x="10327" y="675897"/>
                  </a:lnTo>
                  <a:lnTo>
                    <a:pt x="0" y="605028"/>
                  </a:lnTo>
                  <a:lnTo>
                    <a:pt x="0" y="422148"/>
                  </a:lnTo>
                  <a:lnTo>
                    <a:pt x="9574" y="353667"/>
                  </a:lnTo>
                  <a:lnTo>
                    <a:pt x="37292" y="288706"/>
                  </a:lnTo>
                  <a:lnTo>
                    <a:pt x="81649" y="228135"/>
                  </a:lnTo>
                  <a:lnTo>
                    <a:pt x="109597" y="199766"/>
                  </a:lnTo>
                  <a:lnTo>
                    <a:pt x="141139" y="172821"/>
                  </a:lnTo>
                  <a:lnTo>
                    <a:pt x="176088" y="147407"/>
                  </a:lnTo>
                  <a:lnTo>
                    <a:pt x="214255" y="123634"/>
                  </a:lnTo>
                  <a:lnTo>
                    <a:pt x="255452" y="101609"/>
                  </a:lnTo>
                  <a:lnTo>
                    <a:pt x="299491" y="81442"/>
                  </a:lnTo>
                  <a:lnTo>
                    <a:pt x="346184" y="63241"/>
                  </a:lnTo>
                  <a:lnTo>
                    <a:pt x="395342" y="47114"/>
                  </a:lnTo>
                  <a:lnTo>
                    <a:pt x="446777" y="33170"/>
                  </a:lnTo>
                  <a:lnTo>
                    <a:pt x="500301" y="21518"/>
                  </a:lnTo>
                  <a:lnTo>
                    <a:pt x="555725" y="12267"/>
                  </a:lnTo>
                  <a:lnTo>
                    <a:pt x="612862" y="5524"/>
                  </a:lnTo>
                  <a:lnTo>
                    <a:pt x="671523" y="1399"/>
                  </a:lnTo>
                  <a:lnTo>
                    <a:pt x="731519" y="0"/>
                  </a:lnTo>
                  <a:lnTo>
                    <a:pt x="731519" y="182880"/>
                  </a:lnTo>
                  <a:lnTo>
                    <a:pt x="671513" y="184291"/>
                  </a:lnTo>
                  <a:lnTo>
                    <a:pt x="612677" y="188457"/>
                  </a:lnTo>
                  <a:lnTo>
                    <a:pt x="555229" y="195279"/>
                  </a:lnTo>
                  <a:lnTo>
                    <a:pt x="499383" y="204657"/>
                  </a:lnTo>
                  <a:lnTo>
                    <a:pt x="445356" y="216489"/>
                  </a:lnTo>
                  <a:lnTo>
                    <a:pt x="393363" y="230678"/>
                  </a:lnTo>
                  <a:lnTo>
                    <a:pt x="343619" y="247121"/>
                  </a:lnTo>
                  <a:lnTo>
                    <a:pt x="296341" y="265720"/>
                  </a:lnTo>
                  <a:lnTo>
                    <a:pt x="251744" y="286373"/>
                  </a:lnTo>
                  <a:lnTo>
                    <a:pt x="210044" y="308983"/>
                  </a:lnTo>
                  <a:lnTo>
                    <a:pt x="171455" y="333447"/>
                  </a:lnTo>
                  <a:lnTo>
                    <a:pt x="136195" y="359666"/>
                  </a:lnTo>
                  <a:lnTo>
                    <a:pt x="104478" y="387540"/>
                  </a:lnTo>
                  <a:lnTo>
                    <a:pt x="76521" y="416970"/>
                  </a:lnTo>
                  <a:lnTo>
                    <a:pt x="52538" y="447854"/>
                  </a:lnTo>
                  <a:lnTo>
                    <a:pt x="32746" y="480093"/>
                  </a:lnTo>
                  <a:lnTo>
                    <a:pt x="17360" y="513588"/>
                  </a:lnTo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012179" y="243840"/>
            <a:ext cx="3034665" cy="6031230"/>
            <a:chOff x="6012179" y="243840"/>
            <a:chExt cx="3034665" cy="6031230"/>
          </a:xfrm>
        </p:grpSpPr>
        <p:sp>
          <p:nvSpPr>
            <p:cNvPr id="33" name="object 33"/>
            <p:cNvSpPr/>
            <p:nvPr/>
          </p:nvSpPr>
          <p:spPr>
            <a:xfrm>
              <a:off x="6012180" y="2104643"/>
              <a:ext cx="1796414" cy="2821940"/>
            </a:xfrm>
            <a:custGeom>
              <a:avLst/>
              <a:gdLst/>
              <a:ahLst/>
              <a:cxnLst/>
              <a:rect l="l" t="t" r="r" b="b"/>
              <a:pathLst>
                <a:path w="1796415" h="2821940">
                  <a:moveTo>
                    <a:pt x="1226058" y="12192"/>
                  </a:moveTo>
                  <a:lnTo>
                    <a:pt x="1222248" y="0"/>
                  </a:lnTo>
                  <a:lnTo>
                    <a:pt x="32372" y="373024"/>
                  </a:lnTo>
                  <a:lnTo>
                    <a:pt x="76073" y="325120"/>
                  </a:lnTo>
                  <a:lnTo>
                    <a:pt x="78486" y="322580"/>
                  </a:lnTo>
                  <a:lnTo>
                    <a:pt x="78232" y="318516"/>
                  </a:lnTo>
                  <a:lnTo>
                    <a:pt x="75692" y="316103"/>
                  </a:lnTo>
                  <a:lnTo>
                    <a:pt x="73152" y="313817"/>
                  </a:lnTo>
                  <a:lnTo>
                    <a:pt x="69088" y="313944"/>
                  </a:lnTo>
                  <a:lnTo>
                    <a:pt x="0" y="389763"/>
                  </a:lnTo>
                  <a:lnTo>
                    <a:pt x="99949" y="412623"/>
                  </a:lnTo>
                  <a:lnTo>
                    <a:pt x="103378" y="410464"/>
                  </a:lnTo>
                  <a:lnTo>
                    <a:pt x="104140" y="407035"/>
                  </a:lnTo>
                  <a:lnTo>
                    <a:pt x="105029" y="403606"/>
                  </a:lnTo>
                  <a:lnTo>
                    <a:pt x="102870" y="400304"/>
                  </a:lnTo>
                  <a:lnTo>
                    <a:pt x="99441" y="399415"/>
                  </a:lnTo>
                  <a:lnTo>
                    <a:pt x="67056" y="392049"/>
                  </a:lnTo>
                  <a:lnTo>
                    <a:pt x="36220" y="385038"/>
                  </a:lnTo>
                  <a:lnTo>
                    <a:pt x="1226058" y="12192"/>
                  </a:lnTo>
                  <a:close/>
                </a:path>
                <a:path w="1796415" h="2821940">
                  <a:moveTo>
                    <a:pt x="1727454" y="1976501"/>
                  </a:moveTo>
                  <a:lnTo>
                    <a:pt x="1718310" y="1967611"/>
                  </a:lnTo>
                  <a:lnTo>
                    <a:pt x="916724" y="2791472"/>
                  </a:lnTo>
                  <a:lnTo>
                    <a:pt x="932307" y="2728595"/>
                  </a:lnTo>
                  <a:lnTo>
                    <a:pt x="933196" y="2725293"/>
                  </a:lnTo>
                  <a:lnTo>
                    <a:pt x="931037" y="2721737"/>
                  </a:lnTo>
                  <a:lnTo>
                    <a:pt x="927735" y="2720975"/>
                  </a:lnTo>
                  <a:lnTo>
                    <a:pt x="924306" y="2720086"/>
                  </a:lnTo>
                  <a:lnTo>
                    <a:pt x="920877" y="2722118"/>
                  </a:lnTo>
                  <a:lnTo>
                    <a:pt x="919988" y="2725547"/>
                  </a:lnTo>
                  <a:lnTo>
                    <a:pt x="896112" y="2821813"/>
                  </a:lnTo>
                  <a:lnTo>
                    <a:pt x="913015" y="2817114"/>
                  </a:lnTo>
                  <a:lnTo>
                    <a:pt x="991616" y="2795270"/>
                  </a:lnTo>
                  <a:lnTo>
                    <a:pt x="994918" y="2794254"/>
                  </a:lnTo>
                  <a:lnTo>
                    <a:pt x="996950" y="2790825"/>
                  </a:lnTo>
                  <a:lnTo>
                    <a:pt x="995934" y="2787396"/>
                  </a:lnTo>
                  <a:lnTo>
                    <a:pt x="995045" y="2783967"/>
                  </a:lnTo>
                  <a:lnTo>
                    <a:pt x="991616" y="2782062"/>
                  </a:lnTo>
                  <a:lnTo>
                    <a:pt x="988187" y="2782951"/>
                  </a:lnTo>
                  <a:lnTo>
                    <a:pt x="925804" y="2800299"/>
                  </a:lnTo>
                  <a:lnTo>
                    <a:pt x="1727454" y="1976501"/>
                  </a:lnTo>
                  <a:close/>
                </a:path>
                <a:path w="1796415" h="2821940">
                  <a:moveTo>
                    <a:pt x="1795907" y="575691"/>
                  </a:moveTo>
                  <a:lnTo>
                    <a:pt x="1793621" y="572389"/>
                  </a:lnTo>
                  <a:lnTo>
                    <a:pt x="1786763" y="571119"/>
                  </a:lnTo>
                  <a:lnTo>
                    <a:pt x="1783461" y="573532"/>
                  </a:lnTo>
                  <a:lnTo>
                    <a:pt x="1782826" y="576961"/>
                  </a:lnTo>
                  <a:lnTo>
                    <a:pt x="1771637" y="640702"/>
                  </a:lnTo>
                  <a:lnTo>
                    <a:pt x="1536065" y="3937"/>
                  </a:lnTo>
                  <a:lnTo>
                    <a:pt x="1524127" y="8255"/>
                  </a:lnTo>
                  <a:lnTo>
                    <a:pt x="1759661" y="645058"/>
                  </a:lnTo>
                  <a:lnTo>
                    <a:pt x="1707007" y="601726"/>
                  </a:lnTo>
                  <a:lnTo>
                    <a:pt x="1703070" y="602107"/>
                  </a:lnTo>
                  <a:lnTo>
                    <a:pt x="1698625" y="607568"/>
                  </a:lnTo>
                  <a:lnTo>
                    <a:pt x="1699006" y="611505"/>
                  </a:lnTo>
                  <a:lnTo>
                    <a:pt x="1701673" y="613791"/>
                  </a:lnTo>
                  <a:lnTo>
                    <a:pt x="1778254" y="676783"/>
                  </a:lnTo>
                  <a:lnTo>
                    <a:pt x="1779943" y="667131"/>
                  </a:lnTo>
                  <a:lnTo>
                    <a:pt x="1795399" y="579120"/>
                  </a:lnTo>
                  <a:lnTo>
                    <a:pt x="1795907" y="575691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01989" y="771144"/>
              <a:ext cx="731520" cy="592455"/>
            </a:xfrm>
            <a:custGeom>
              <a:avLst/>
              <a:gdLst/>
              <a:ahLst/>
              <a:cxnLst/>
              <a:rect l="l" t="t" r="r" b="b"/>
              <a:pathLst>
                <a:path w="731520" h="592455">
                  <a:moveTo>
                    <a:pt x="714248" y="0"/>
                  </a:moveTo>
                  <a:lnTo>
                    <a:pt x="697953" y="35245"/>
                  </a:lnTo>
                  <a:lnTo>
                    <a:pt x="676713" y="69202"/>
                  </a:lnTo>
                  <a:lnTo>
                    <a:pt x="650760" y="101731"/>
                  </a:lnTo>
                  <a:lnTo>
                    <a:pt x="620324" y="132695"/>
                  </a:lnTo>
                  <a:lnTo>
                    <a:pt x="585638" y="161954"/>
                  </a:lnTo>
                  <a:lnTo>
                    <a:pt x="546932" y="189369"/>
                  </a:lnTo>
                  <a:lnTo>
                    <a:pt x="504439" y="214802"/>
                  </a:lnTo>
                  <a:lnTo>
                    <a:pt x="458388" y="238115"/>
                  </a:lnTo>
                  <a:lnTo>
                    <a:pt x="409012" y="259168"/>
                  </a:lnTo>
                  <a:lnTo>
                    <a:pt x="356542" y="277822"/>
                  </a:lnTo>
                  <a:lnTo>
                    <a:pt x="301209" y="293939"/>
                  </a:lnTo>
                  <a:lnTo>
                    <a:pt x="243244" y="307381"/>
                  </a:lnTo>
                  <a:lnTo>
                    <a:pt x="182879" y="318007"/>
                  </a:lnTo>
                  <a:lnTo>
                    <a:pt x="182879" y="226567"/>
                  </a:lnTo>
                  <a:lnTo>
                    <a:pt x="0" y="422909"/>
                  </a:lnTo>
                  <a:lnTo>
                    <a:pt x="182879" y="592327"/>
                  </a:lnTo>
                  <a:lnTo>
                    <a:pt x="182879" y="500888"/>
                  </a:lnTo>
                  <a:lnTo>
                    <a:pt x="241893" y="490560"/>
                  </a:lnTo>
                  <a:lnTo>
                    <a:pt x="298318" y="477640"/>
                  </a:lnTo>
                  <a:lnTo>
                    <a:pt x="352000" y="462270"/>
                  </a:lnTo>
                  <a:lnTo>
                    <a:pt x="402790" y="444595"/>
                  </a:lnTo>
                  <a:lnTo>
                    <a:pt x="450534" y="424756"/>
                  </a:lnTo>
                  <a:lnTo>
                    <a:pt x="495082" y="402896"/>
                  </a:lnTo>
                  <a:lnTo>
                    <a:pt x="536281" y="379160"/>
                  </a:lnTo>
                  <a:lnTo>
                    <a:pt x="573980" y="353690"/>
                  </a:lnTo>
                  <a:lnTo>
                    <a:pt x="608027" y="326629"/>
                  </a:lnTo>
                  <a:lnTo>
                    <a:pt x="638270" y="298120"/>
                  </a:lnTo>
                  <a:lnTo>
                    <a:pt x="664557" y="268306"/>
                  </a:lnTo>
                  <a:lnTo>
                    <a:pt x="704659" y="205338"/>
                  </a:lnTo>
                  <a:lnTo>
                    <a:pt x="727117" y="138867"/>
                  </a:lnTo>
                  <a:lnTo>
                    <a:pt x="731350" y="104676"/>
                  </a:lnTo>
                  <a:lnTo>
                    <a:pt x="730718" y="70039"/>
                  </a:lnTo>
                  <a:lnTo>
                    <a:pt x="725067" y="35099"/>
                  </a:lnTo>
                  <a:lnTo>
                    <a:pt x="7142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01989" y="256794"/>
              <a:ext cx="731520" cy="605790"/>
            </a:xfrm>
            <a:custGeom>
              <a:avLst/>
              <a:gdLst/>
              <a:ahLst/>
              <a:cxnLst/>
              <a:rect l="l" t="t" r="r" b="b"/>
              <a:pathLst>
                <a:path w="731520" h="605790">
                  <a:moveTo>
                    <a:pt x="0" y="0"/>
                  </a:moveTo>
                  <a:lnTo>
                    <a:pt x="0" y="182879"/>
                  </a:lnTo>
                  <a:lnTo>
                    <a:pt x="59993" y="184282"/>
                  </a:lnTo>
                  <a:lnTo>
                    <a:pt x="118651" y="188415"/>
                  </a:lnTo>
                  <a:lnTo>
                    <a:pt x="175786" y="195171"/>
                  </a:lnTo>
                  <a:lnTo>
                    <a:pt x="231209" y="204441"/>
                  </a:lnTo>
                  <a:lnTo>
                    <a:pt x="284732" y="216116"/>
                  </a:lnTo>
                  <a:lnTo>
                    <a:pt x="336166" y="230087"/>
                  </a:lnTo>
                  <a:lnTo>
                    <a:pt x="385324" y="246244"/>
                  </a:lnTo>
                  <a:lnTo>
                    <a:pt x="432017" y="264481"/>
                  </a:lnTo>
                  <a:lnTo>
                    <a:pt x="476057" y="284686"/>
                  </a:lnTo>
                  <a:lnTo>
                    <a:pt x="517255" y="306752"/>
                  </a:lnTo>
                  <a:lnTo>
                    <a:pt x="555423" y="330570"/>
                  </a:lnTo>
                  <a:lnTo>
                    <a:pt x="590373" y="356030"/>
                  </a:lnTo>
                  <a:lnTo>
                    <a:pt x="621916" y="383025"/>
                  </a:lnTo>
                  <a:lnTo>
                    <a:pt x="649865" y="411444"/>
                  </a:lnTo>
                  <a:lnTo>
                    <a:pt x="674030" y="441180"/>
                  </a:lnTo>
                  <a:lnTo>
                    <a:pt x="710258" y="504164"/>
                  </a:lnTo>
                  <a:lnTo>
                    <a:pt x="729094" y="571106"/>
                  </a:lnTo>
                  <a:lnTo>
                    <a:pt x="731519" y="605789"/>
                  </a:lnTo>
                  <a:lnTo>
                    <a:pt x="731519" y="422909"/>
                  </a:lnTo>
                  <a:lnTo>
                    <a:pt x="721945" y="354315"/>
                  </a:lnTo>
                  <a:lnTo>
                    <a:pt x="694224" y="289243"/>
                  </a:lnTo>
                  <a:lnTo>
                    <a:pt x="649865" y="228564"/>
                  </a:lnTo>
                  <a:lnTo>
                    <a:pt x="621916" y="200145"/>
                  </a:lnTo>
                  <a:lnTo>
                    <a:pt x="590373" y="173150"/>
                  </a:lnTo>
                  <a:lnTo>
                    <a:pt x="555423" y="147690"/>
                  </a:lnTo>
                  <a:lnTo>
                    <a:pt x="517255" y="123872"/>
                  </a:lnTo>
                  <a:lnTo>
                    <a:pt x="476057" y="101806"/>
                  </a:lnTo>
                  <a:lnTo>
                    <a:pt x="432017" y="81601"/>
                  </a:lnTo>
                  <a:lnTo>
                    <a:pt x="385324" y="63364"/>
                  </a:lnTo>
                  <a:lnTo>
                    <a:pt x="336166" y="47207"/>
                  </a:lnTo>
                  <a:lnTo>
                    <a:pt x="284732" y="33236"/>
                  </a:lnTo>
                  <a:lnTo>
                    <a:pt x="231209" y="21561"/>
                  </a:lnTo>
                  <a:lnTo>
                    <a:pt x="175786" y="12291"/>
                  </a:lnTo>
                  <a:lnTo>
                    <a:pt x="118651" y="5535"/>
                  </a:lnTo>
                  <a:lnTo>
                    <a:pt x="59993" y="1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68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01989" y="256794"/>
              <a:ext cx="731520" cy="1106805"/>
            </a:xfrm>
            <a:custGeom>
              <a:avLst/>
              <a:gdLst/>
              <a:ahLst/>
              <a:cxnLst/>
              <a:rect l="l" t="t" r="r" b="b"/>
              <a:pathLst>
                <a:path w="731520" h="1106805">
                  <a:moveTo>
                    <a:pt x="731519" y="605789"/>
                  </a:moveTo>
                  <a:lnTo>
                    <a:pt x="721945" y="537195"/>
                  </a:lnTo>
                  <a:lnTo>
                    <a:pt x="694224" y="472123"/>
                  </a:lnTo>
                  <a:lnTo>
                    <a:pt x="649865" y="411444"/>
                  </a:lnTo>
                  <a:lnTo>
                    <a:pt x="621916" y="383025"/>
                  </a:lnTo>
                  <a:lnTo>
                    <a:pt x="590373" y="356030"/>
                  </a:lnTo>
                  <a:lnTo>
                    <a:pt x="555423" y="330570"/>
                  </a:lnTo>
                  <a:lnTo>
                    <a:pt x="517255" y="306752"/>
                  </a:lnTo>
                  <a:lnTo>
                    <a:pt x="476057" y="284686"/>
                  </a:lnTo>
                  <a:lnTo>
                    <a:pt x="432017" y="264481"/>
                  </a:lnTo>
                  <a:lnTo>
                    <a:pt x="385324" y="246244"/>
                  </a:lnTo>
                  <a:lnTo>
                    <a:pt x="336166" y="230087"/>
                  </a:lnTo>
                  <a:lnTo>
                    <a:pt x="284732" y="216116"/>
                  </a:lnTo>
                  <a:lnTo>
                    <a:pt x="231209" y="204441"/>
                  </a:lnTo>
                  <a:lnTo>
                    <a:pt x="175786" y="195171"/>
                  </a:lnTo>
                  <a:lnTo>
                    <a:pt x="118651" y="188415"/>
                  </a:lnTo>
                  <a:lnTo>
                    <a:pt x="59993" y="184282"/>
                  </a:lnTo>
                  <a:lnTo>
                    <a:pt x="0" y="182879"/>
                  </a:lnTo>
                  <a:lnTo>
                    <a:pt x="0" y="0"/>
                  </a:lnTo>
                  <a:lnTo>
                    <a:pt x="59993" y="1402"/>
                  </a:lnTo>
                  <a:lnTo>
                    <a:pt x="118651" y="5535"/>
                  </a:lnTo>
                  <a:lnTo>
                    <a:pt x="175786" y="12291"/>
                  </a:lnTo>
                  <a:lnTo>
                    <a:pt x="231209" y="21561"/>
                  </a:lnTo>
                  <a:lnTo>
                    <a:pt x="284732" y="33236"/>
                  </a:lnTo>
                  <a:lnTo>
                    <a:pt x="336166" y="47207"/>
                  </a:lnTo>
                  <a:lnTo>
                    <a:pt x="385324" y="63364"/>
                  </a:lnTo>
                  <a:lnTo>
                    <a:pt x="432017" y="81601"/>
                  </a:lnTo>
                  <a:lnTo>
                    <a:pt x="476057" y="101806"/>
                  </a:lnTo>
                  <a:lnTo>
                    <a:pt x="517255" y="123872"/>
                  </a:lnTo>
                  <a:lnTo>
                    <a:pt x="555423" y="147690"/>
                  </a:lnTo>
                  <a:lnTo>
                    <a:pt x="590373" y="173150"/>
                  </a:lnTo>
                  <a:lnTo>
                    <a:pt x="621916" y="200145"/>
                  </a:lnTo>
                  <a:lnTo>
                    <a:pt x="649865" y="228564"/>
                  </a:lnTo>
                  <a:lnTo>
                    <a:pt x="674030" y="258300"/>
                  </a:lnTo>
                  <a:lnTo>
                    <a:pt x="710258" y="321284"/>
                  </a:lnTo>
                  <a:lnTo>
                    <a:pt x="729094" y="388226"/>
                  </a:lnTo>
                  <a:lnTo>
                    <a:pt x="731519" y="422909"/>
                  </a:lnTo>
                  <a:lnTo>
                    <a:pt x="731519" y="605789"/>
                  </a:lnTo>
                  <a:lnTo>
                    <a:pt x="721192" y="676759"/>
                  </a:lnTo>
                  <a:lnTo>
                    <a:pt x="691211" y="744329"/>
                  </a:lnTo>
                  <a:lnTo>
                    <a:pt x="669321" y="776486"/>
                  </a:lnTo>
                  <a:lnTo>
                    <a:pt x="643082" y="807370"/>
                  </a:lnTo>
                  <a:lnTo>
                    <a:pt x="612682" y="836842"/>
                  </a:lnTo>
                  <a:lnTo>
                    <a:pt x="578310" y="864758"/>
                  </a:lnTo>
                  <a:lnTo>
                    <a:pt x="540153" y="890980"/>
                  </a:lnTo>
                  <a:lnTo>
                    <a:pt x="498399" y="915366"/>
                  </a:lnTo>
                  <a:lnTo>
                    <a:pt x="453236" y="937774"/>
                  </a:lnTo>
                  <a:lnTo>
                    <a:pt x="404854" y="958066"/>
                  </a:lnTo>
                  <a:lnTo>
                    <a:pt x="353438" y="976098"/>
                  </a:lnTo>
                  <a:lnTo>
                    <a:pt x="299179" y="991732"/>
                  </a:lnTo>
                  <a:lnTo>
                    <a:pt x="242263" y="1004825"/>
                  </a:lnTo>
                  <a:lnTo>
                    <a:pt x="182879" y="1015238"/>
                  </a:lnTo>
                  <a:lnTo>
                    <a:pt x="182879" y="1106677"/>
                  </a:lnTo>
                  <a:lnTo>
                    <a:pt x="0" y="937259"/>
                  </a:lnTo>
                  <a:lnTo>
                    <a:pt x="182879" y="740917"/>
                  </a:lnTo>
                  <a:lnTo>
                    <a:pt x="182879" y="832357"/>
                  </a:lnTo>
                  <a:lnTo>
                    <a:pt x="243244" y="821731"/>
                  </a:lnTo>
                  <a:lnTo>
                    <a:pt x="301209" y="808289"/>
                  </a:lnTo>
                  <a:lnTo>
                    <a:pt x="356542" y="792172"/>
                  </a:lnTo>
                  <a:lnTo>
                    <a:pt x="409012" y="773518"/>
                  </a:lnTo>
                  <a:lnTo>
                    <a:pt x="458388" y="752465"/>
                  </a:lnTo>
                  <a:lnTo>
                    <a:pt x="504439" y="729152"/>
                  </a:lnTo>
                  <a:lnTo>
                    <a:pt x="546932" y="703719"/>
                  </a:lnTo>
                  <a:lnTo>
                    <a:pt x="585638" y="676304"/>
                  </a:lnTo>
                  <a:lnTo>
                    <a:pt x="620324" y="647045"/>
                  </a:lnTo>
                  <a:lnTo>
                    <a:pt x="650760" y="616081"/>
                  </a:lnTo>
                  <a:lnTo>
                    <a:pt x="676713" y="583552"/>
                  </a:lnTo>
                  <a:lnTo>
                    <a:pt x="697953" y="549595"/>
                  </a:lnTo>
                  <a:lnTo>
                    <a:pt x="714248" y="514350"/>
                  </a:lnTo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235951" y="348996"/>
              <a:ext cx="1636395" cy="5925820"/>
            </a:xfrm>
            <a:custGeom>
              <a:avLst/>
              <a:gdLst/>
              <a:ahLst/>
              <a:cxnLst/>
              <a:rect l="l" t="t" r="r" b="b"/>
              <a:pathLst>
                <a:path w="1636395" h="5925820">
                  <a:moveTo>
                    <a:pt x="1577848" y="5912815"/>
                  </a:moveTo>
                  <a:lnTo>
                    <a:pt x="0" y="5912815"/>
                  </a:lnTo>
                  <a:lnTo>
                    <a:pt x="0" y="5925515"/>
                  </a:lnTo>
                  <a:lnTo>
                    <a:pt x="1587627" y="5925515"/>
                  </a:lnTo>
                  <a:lnTo>
                    <a:pt x="1590548" y="5922670"/>
                  </a:lnTo>
                  <a:lnTo>
                    <a:pt x="1590548" y="5919165"/>
                  </a:lnTo>
                  <a:lnTo>
                    <a:pt x="1577848" y="5919165"/>
                  </a:lnTo>
                  <a:lnTo>
                    <a:pt x="1577848" y="5912815"/>
                  </a:lnTo>
                  <a:close/>
                </a:path>
                <a:path w="1636395" h="5925820">
                  <a:moveTo>
                    <a:pt x="1584198" y="25109"/>
                  </a:moveTo>
                  <a:lnTo>
                    <a:pt x="1577848" y="35995"/>
                  </a:lnTo>
                  <a:lnTo>
                    <a:pt x="1577848" y="5919165"/>
                  </a:lnTo>
                  <a:lnTo>
                    <a:pt x="1584198" y="5912815"/>
                  </a:lnTo>
                  <a:lnTo>
                    <a:pt x="1590548" y="5912815"/>
                  </a:lnTo>
                  <a:lnTo>
                    <a:pt x="1590548" y="35995"/>
                  </a:lnTo>
                  <a:lnTo>
                    <a:pt x="1584198" y="25109"/>
                  </a:lnTo>
                  <a:close/>
                </a:path>
                <a:path w="1636395" h="5925820">
                  <a:moveTo>
                    <a:pt x="1590548" y="5912815"/>
                  </a:moveTo>
                  <a:lnTo>
                    <a:pt x="1584198" y="5912815"/>
                  </a:lnTo>
                  <a:lnTo>
                    <a:pt x="1577848" y="5919165"/>
                  </a:lnTo>
                  <a:lnTo>
                    <a:pt x="1590548" y="5919165"/>
                  </a:lnTo>
                  <a:lnTo>
                    <a:pt x="1590548" y="5912815"/>
                  </a:lnTo>
                  <a:close/>
                </a:path>
                <a:path w="1636395" h="5925820">
                  <a:moveTo>
                    <a:pt x="1584198" y="0"/>
                  </a:moveTo>
                  <a:lnTo>
                    <a:pt x="1532508" y="88645"/>
                  </a:lnTo>
                  <a:lnTo>
                    <a:pt x="1533525" y="92455"/>
                  </a:lnTo>
                  <a:lnTo>
                    <a:pt x="1536573" y="94233"/>
                  </a:lnTo>
                  <a:lnTo>
                    <a:pt x="1539494" y="96012"/>
                  </a:lnTo>
                  <a:lnTo>
                    <a:pt x="1543430" y="94995"/>
                  </a:lnTo>
                  <a:lnTo>
                    <a:pt x="1577848" y="35995"/>
                  </a:lnTo>
                  <a:lnTo>
                    <a:pt x="1577848" y="12445"/>
                  </a:lnTo>
                  <a:lnTo>
                    <a:pt x="1591455" y="12445"/>
                  </a:lnTo>
                  <a:lnTo>
                    <a:pt x="1584198" y="0"/>
                  </a:lnTo>
                  <a:close/>
                </a:path>
                <a:path w="1636395" h="5925820">
                  <a:moveTo>
                    <a:pt x="1591455" y="12445"/>
                  </a:moveTo>
                  <a:lnTo>
                    <a:pt x="1590548" y="12445"/>
                  </a:lnTo>
                  <a:lnTo>
                    <a:pt x="1590548" y="35995"/>
                  </a:lnTo>
                  <a:lnTo>
                    <a:pt x="1624965" y="94995"/>
                  </a:lnTo>
                  <a:lnTo>
                    <a:pt x="1628775" y="96012"/>
                  </a:lnTo>
                  <a:lnTo>
                    <a:pt x="1634871" y="92455"/>
                  </a:lnTo>
                  <a:lnTo>
                    <a:pt x="1635887" y="88645"/>
                  </a:lnTo>
                  <a:lnTo>
                    <a:pt x="1591455" y="12445"/>
                  </a:lnTo>
                  <a:close/>
                </a:path>
                <a:path w="1636395" h="5925820">
                  <a:moveTo>
                    <a:pt x="1590548" y="12445"/>
                  </a:moveTo>
                  <a:lnTo>
                    <a:pt x="1577848" y="12445"/>
                  </a:lnTo>
                  <a:lnTo>
                    <a:pt x="1577848" y="35995"/>
                  </a:lnTo>
                  <a:lnTo>
                    <a:pt x="1584198" y="25109"/>
                  </a:lnTo>
                  <a:lnTo>
                    <a:pt x="1578737" y="15748"/>
                  </a:lnTo>
                  <a:lnTo>
                    <a:pt x="1590548" y="15748"/>
                  </a:lnTo>
                  <a:lnTo>
                    <a:pt x="1590548" y="12445"/>
                  </a:lnTo>
                  <a:close/>
                </a:path>
                <a:path w="1636395" h="5925820">
                  <a:moveTo>
                    <a:pt x="1590548" y="15748"/>
                  </a:moveTo>
                  <a:lnTo>
                    <a:pt x="1589658" y="15748"/>
                  </a:lnTo>
                  <a:lnTo>
                    <a:pt x="1584198" y="25109"/>
                  </a:lnTo>
                  <a:lnTo>
                    <a:pt x="1590548" y="35995"/>
                  </a:lnTo>
                  <a:lnTo>
                    <a:pt x="1590548" y="15748"/>
                  </a:lnTo>
                  <a:close/>
                </a:path>
                <a:path w="1636395" h="5925820">
                  <a:moveTo>
                    <a:pt x="1589658" y="15748"/>
                  </a:moveTo>
                  <a:lnTo>
                    <a:pt x="1578737" y="15748"/>
                  </a:lnTo>
                  <a:lnTo>
                    <a:pt x="1584198" y="25109"/>
                  </a:lnTo>
                  <a:lnTo>
                    <a:pt x="1589658" y="15748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6741" y="530478"/>
            <a:ext cx="6428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solidFill>
                  <a:srgbClr val="375F92"/>
                </a:solidFill>
                <a:latin typeface="Calibri"/>
                <a:cs typeface="Calibri"/>
              </a:rPr>
              <a:t>Функциональная</a:t>
            </a:r>
            <a:r>
              <a:rPr sz="3600" b="1" i="1" spc="-10" dirty="0">
                <a:solidFill>
                  <a:srgbClr val="375F92"/>
                </a:solidFill>
                <a:latin typeface="Calibri"/>
                <a:cs typeface="Calibri"/>
              </a:rPr>
              <a:t> грамотность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0633" y="2011121"/>
            <a:ext cx="6064885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Леонтьев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А.А</a:t>
            </a:r>
            <a:r>
              <a:rPr sz="2400" dirty="0">
                <a:latin typeface="Calibri"/>
                <a:cs typeface="Calibri"/>
              </a:rPr>
              <a:t>.: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«Функционально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грамотный</a:t>
            </a:r>
            <a:r>
              <a:rPr sz="2400" spc="-10" dirty="0">
                <a:latin typeface="Calibri"/>
                <a:cs typeface="Calibri"/>
              </a:rPr>
              <a:t> человек</a:t>
            </a:r>
            <a:endParaRPr sz="2400">
              <a:latin typeface="Calibri"/>
              <a:cs typeface="Calibri"/>
            </a:endParaRPr>
          </a:p>
          <a:p>
            <a:pPr marL="8128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—</a:t>
            </a:r>
            <a:r>
              <a:rPr sz="2400" spc="-15" dirty="0">
                <a:latin typeface="Calibri"/>
                <a:cs typeface="Calibri"/>
              </a:rPr>
              <a:t> это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человек,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который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способен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использовать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все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постоянно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приобретаемые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течение жизни </a:t>
            </a:r>
            <a:r>
              <a:rPr sz="2400" dirty="0">
                <a:latin typeface="Calibri"/>
                <a:cs typeface="Calibri"/>
              </a:rPr>
              <a:t>знания, </a:t>
            </a:r>
            <a:r>
              <a:rPr sz="2400" spc="-5" dirty="0">
                <a:latin typeface="Calibri"/>
                <a:cs typeface="Calibri"/>
              </a:rPr>
              <a:t>умения </a:t>
            </a:r>
            <a:r>
              <a:rPr sz="2400" dirty="0">
                <a:latin typeface="Calibri"/>
                <a:cs typeface="Calibri"/>
              </a:rPr>
              <a:t>и навыки </a:t>
            </a:r>
            <a:r>
              <a:rPr sz="2400" spc="-5" dirty="0">
                <a:latin typeface="Calibri"/>
                <a:cs typeface="Calibri"/>
              </a:rPr>
              <a:t>для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решения максимально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широкого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диапазона </a:t>
            </a:r>
            <a:r>
              <a:rPr sz="2400" dirty="0">
                <a:latin typeface="Calibri"/>
                <a:cs typeface="Calibri"/>
              </a:rPr>
              <a:t> жизненных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задач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различных</a:t>
            </a:r>
            <a:r>
              <a:rPr sz="2400" spc="-5" dirty="0">
                <a:latin typeface="Calibri"/>
                <a:cs typeface="Calibri"/>
              </a:rPr>
              <a:t> сферах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человеческой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деятельности,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общения </a:t>
            </a: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социальных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отношений»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1697</Words>
  <Application>Microsoft Office PowerPoint</Application>
  <PresentationFormat>Экран (4:3)</PresentationFormat>
  <Paragraphs>295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Microsoft Sans Serif</vt:lpstr>
      <vt:lpstr>Times New Roman</vt:lpstr>
      <vt:lpstr>Verdana</vt:lpstr>
      <vt:lpstr>Wingdings</vt:lpstr>
      <vt:lpstr>Office Theme</vt:lpstr>
      <vt:lpstr>Системный подход  к формированию функциональной грамотности  обучающихся</vt:lpstr>
      <vt:lpstr>Презентация PowerPoint</vt:lpstr>
      <vt:lpstr>Приказ Министерства образования и науки РФ  от 15 декабря 2016 г. № 1598</vt:lpstr>
      <vt:lpstr>ФУНКЦИОНАЛЬНАЯ     ГРАМОТНОСТЬ     В КОНТЕКСТЕ       ФГОС</vt:lpstr>
      <vt:lpstr>Презентация PowerPoint</vt:lpstr>
      <vt:lpstr>Презентация PowerPoint</vt:lpstr>
      <vt:lpstr>Содержательная и критериальная основа  совершенствования и повышения качества образования</vt:lpstr>
      <vt:lpstr>Функциональная грамотность</vt:lpstr>
      <vt:lpstr>Функциональная грамотность</vt:lpstr>
      <vt:lpstr>Система формирования и развития  функциональной грамотности</vt:lpstr>
      <vt:lpstr>Презентация PowerPoint</vt:lpstr>
      <vt:lpstr>Структура измерительных материалов PISA</vt:lpstr>
      <vt:lpstr>Эффективное внедрение ФГОС:</vt:lpstr>
      <vt:lpstr>Формируем функциональную грамотность</vt:lpstr>
      <vt:lpstr>Формирование функциональной грамотности - это сложный,  многосторонний, длительный процесс. Достичь нужных  результатов можно лишь умело, грамотно сочетая различные  современные образовательные педагогические технологии.</vt:lpstr>
      <vt:lpstr>Серия «ФГОС.Оценка образовательных результатов»</vt:lpstr>
      <vt:lpstr>Серия «Функциональная грамотность. Тренажёры»</vt:lpstr>
      <vt:lpstr>ФИНАНСОВАЯ ГРАМОТНОСТЬ</vt:lpstr>
      <vt:lpstr>СЕРИЯ «ЗАДАЧНИКИ»</vt:lpstr>
      <vt:lpstr>СЕРИЯ «УЧИМСЯ ДЛЯ ЖИЗНИ»</vt:lpstr>
      <vt:lpstr>Презентация PowerPoint</vt:lpstr>
      <vt:lpstr>ФОРМИРОВАНИЕ ФУНКЦИОНАЛЬНОЙ ГРАМОТНОСТИ В ОБРАЗОВАТЕЛЬНОЙ ОРГАНИЗАЦИИ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user</cp:lastModifiedBy>
  <cp:revision>1</cp:revision>
  <dcterms:created xsi:type="dcterms:W3CDTF">2022-12-13T15:14:25Z</dcterms:created>
  <dcterms:modified xsi:type="dcterms:W3CDTF">2022-12-13T15:47:20Z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2022-12-13T00:00:00Z</vt:filetime>
  </property>
</Properties>
</file>